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71" r:id="rId4"/>
    <p:sldId id="272" r:id="rId5"/>
    <p:sldId id="270" r:id="rId6"/>
    <p:sldId id="269" r:id="rId7"/>
    <p:sldId id="259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embeddedFontLst>
    <p:embeddedFont>
      <p:font typeface="Arial Black" panose="020B06040202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gGh0Tp6G8xgGAAxRcif8hJp9n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01B8C6-F606-4A14-B687-E5C730D37CDC}">
  <a:tblStyle styleId="{7F01B8C6-F606-4A14-B687-E5C730D37CD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418"/>
  </p:normalViewPr>
  <p:slideViewPr>
    <p:cSldViewPr snapToGrid="0">
      <p:cViewPr varScale="1">
        <p:scale>
          <a:sx n="112" d="100"/>
          <a:sy n="112" d="100"/>
        </p:scale>
        <p:origin x="11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1894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 dirty="0"/>
              <a:t>MENU BOARD TEMPLATE</a:t>
            </a:r>
            <a:endParaRPr b="1" dirty="0"/>
          </a:p>
        </p:txBody>
      </p:sp>
      <p:sp>
        <p:nvSpPr>
          <p:cNvPr id="76" name="Google Shape;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5942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Note: Can remove the sodium shaker symbols if using a </a:t>
            </a:r>
            <a:r>
              <a:rPr lang="en-US" b="1" dirty="0"/>
              <a:t>Menu Board </a:t>
            </a:r>
            <a:r>
              <a:rPr lang="en-US" dirty="0"/>
              <a:t>along with the </a:t>
            </a:r>
            <a:r>
              <a:rPr lang="en-US" b="1" dirty="0"/>
              <a:t>Build Your Own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74" name="Google Shape;2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8288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2" name="Google Shape;3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5710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Note: Can remove the sodium shaker symbols if using a </a:t>
            </a:r>
            <a:r>
              <a:rPr lang="en-US" b="1" dirty="0"/>
              <a:t>Menu Board </a:t>
            </a:r>
            <a:r>
              <a:rPr lang="en-US" dirty="0"/>
              <a:t>along with the </a:t>
            </a:r>
            <a:r>
              <a:rPr lang="en-US" b="1" dirty="0"/>
              <a:t>Build Your Own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52" name="Google Shape;3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0599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  <p:sp>
        <p:nvSpPr>
          <p:cNvPr id="377" name="Google Shape;3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7249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Note: Can remove the sodium shaker symbols if using a </a:t>
            </a:r>
            <a:r>
              <a:rPr lang="en-US" b="1" dirty="0"/>
              <a:t>Menu Board </a:t>
            </a:r>
            <a:r>
              <a:rPr lang="en-US" dirty="0"/>
              <a:t>along with the </a:t>
            </a:r>
            <a:r>
              <a:rPr lang="en-US" b="1" dirty="0"/>
              <a:t>Build Your 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20" name="Google Shape;4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4352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  <p:sp>
        <p:nvSpPr>
          <p:cNvPr id="447" name="Google Shape;44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5194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Note: Can remove the sodium shaker symbols if using a </a:t>
            </a:r>
            <a:r>
              <a:rPr lang="en-US" b="1" dirty="0"/>
              <a:t>Menu Board </a:t>
            </a:r>
            <a:r>
              <a:rPr lang="en-US" dirty="0"/>
              <a:t>along with the </a:t>
            </a:r>
            <a:r>
              <a:rPr lang="en-US" b="1" dirty="0"/>
              <a:t>Build Your Own</a:t>
            </a:r>
          </a:p>
        </p:txBody>
      </p:sp>
      <p:sp>
        <p:nvSpPr>
          <p:cNvPr id="502" name="Google Shape;5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349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MENU BOARD TEMPLATE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7" name="Google Shape;1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821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 dirty="0"/>
              <a:t>BUILD YOUR OWN TEMPLATE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OPTION #1: If using the “</a:t>
            </a:r>
            <a:r>
              <a:rPr lang="en-US" b="1" dirty="0"/>
              <a:t>Menu Board Template</a:t>
            </a:r>
            <a:r>
              <a:rPr lang="en-US" dirty="0"/>
              <a:t>” along with the “</a:t>
            </a:r>
            <a:r>
              <a:rPr lang="en-US" b="1" dirty="0"/>
              <a:t>Build Your Own</a:t>
            </a:r>
            <a:r>
              <a:rPr lang="en-US" dirty="0"/>
              <a:t>”, use this template (color codes only)</a:t>
            </a:r>
            <a:endParaRPr dirty="0"/>
          </a:p>
        </p:txBody>
      </p:sp>
      <p:sp>
        <p:nvSpPr>
          <p:cNvPr id="117" name="Google Shape;1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91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 dirty="0"/>
              <a:t>BUILD YOUR OWN TEMPLATE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OPTION #2: If </a:t>
            </a:r>
            <a:r>
              <a:rPr lang="en-US" b="1" dirty="0"/>
              <a:t>not</a:t>
            </a:r>
            <a:r>
              <a:rPr lang="en-US" dirty="0"/>
              <a:t> using the “</a:t>
            </a:r>
            <a:r>
              <a:rPr lang="en-US" b="1" dirty="0"/>
              <a:t>Menu Board Template</a:t>
            </a:r>
            <a:r>
              <a:rPr lang="en-US" dirty="0"/>
              <a:t>” along with the “</a:t>
            </a:r>
            <a:r>
              <a:rPr lang="en-US" b="1" dirty="0"/>
              <a:t>Build Your Own</a:t>
            </a:r>
            <a:r>
              <a:rPr lang="en-US" dirty="0"/>
              <a:t>”, use this template (color codes + sodium codes)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7" name="Google Shape;1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474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7" name="Google Shape;1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30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Note: Can remove the sodium shaker symbols if using a </a:t>
            </a:r>
            <a:r>
              <a:rPr lang="en-US" b="1" dirty="0"/>
              <a:t>Menu Board </a:t>
            </a:r>
            <a:r>
              <a:rPr lang="en-US" dirty="0"/>
              <a:t>along with the </a:t>
            </a:r>
            <a:r>
              <a:rPr lang="en-US" b="1" dirty="0"/>
              <a:t>Build Your Own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7" name="Google Shape;1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996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Note: Can remove the sodium shaker symbols if using a </a:t>
            </a:r>
            <a:r>
              <a:rPr lang="en-US" b="1" dirty="0"/>
              <a:t>Menu Board </a:t>
            </a:r>
            <a:r>
              <a:rPr lang="en-US" dirty="0"/>
              <a:t>along with the </a:t>
            </a:r>
            <a:r>
              <a:rPr lang="en-US" b="1" dirty="0"/>
              <a:t>Build Your Own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0" name="Google Shape;1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9681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Note: Can remove the sodium shaker symbols if using a </a:t>
            </a:r>
            <a:r>
              <a:rPr lang="en-US" b="1" dirty="0"/>
              <a:t>Menu Board </a:t>
            </a:r>
            <a:r>
              <a:rPr lang="en-US" dirty="0"/>
              <a:t>along with the </a:t>
            </a:r>
            <a:r>
              <a:rPr lang="en-US" b="1" dirty="0"/>
              <a:t>Build Your Own</a:t>
            </a:r>
            <a:endParaRPr b="1" dirty="0"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1458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42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6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6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6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jpg"/><Relationship Id="rId4" Type="http://schemas.openxmlformats.org/officeDocument/2006/relationships/image" Target="../media/image6.png"/><Relationship Id="rId9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jpg"/><Relationship Id="rId4" Type="http://schemas.openxmlformats.org/officeDocument/2006/relationships/image" Target="../media/image6.png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042AD3-D372-7D4C-944E-A661B374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304" y="2814709"/>
            <a:ext cx="5999391" cy="2450974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 </a:t>
            </a: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Go for Green</a:t>
            </a:r>
            <a:r>
              <a:rPr lang="en-US" b="1" baseline="30000" dirty="0">
                <a:latin typeface="Arial Black" panose="020B0604020202020204" pitchFamily="34" charset="0"/>
                <a:cs typeface="Arial Black" panose="020B0604020202020204" pitchFamily="34" charset="0"/>
              </a:rPr>
              <a:t>®</a:t>
            </a:r>
            <a:b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Menu Board &amp; </a:t>
            </a:r>
            <a:b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Build Your Own Templates</a:t>
            </a:r>
          </a:p>
        </p:txBody>
      </p:sp>
      <p:pic>
        <p:nvPicPr>
          <p:cNvPr id="3" name="Google Shape;82;p14" descr="G4G Logo" title="G4G Logo">
            <a:extLst>
              <a:ext uri="{FF2B5EF4-FFF2-40B4-BE49-F238E27FC236}">
                <a16:creationId xmlns:a16="http://schemas.microsoft.com/office/drawing/2014/main" id="{DAE929BB-8D9A-B545-A5BE-5D4EDDB7B31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-5270"/>
          <a:stretch/>
        </p:blipFill>
        <p:spPr>
          <a:xfrm>
            <a:off x="3564417" y="457478"/>
            <a:ext cx="2015163" cy="212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26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2286000" y="283066"/>
            <a:ext cx="4572000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  <a:t>Build Your Own </a:t>
            </a:r>
            <a:b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  <a:t>Fitness Bowl</a:t>
            </a:r>
            <a:endParaRPr dirty="0"/>
          </a:p>
        </p:txBody>
      </p:sp>
      <p:sp>
        <p:nvSpPr>
          <p:cNvPr id="219" name="Google Shape;219;p18"/>
          <p:cNvSpPr/>
          <p:nvPr/>
        </p:nvSpPr>
        <p:spPr>
          <a:xfrm>
            <a:off x="601328" y="1305215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20" name="Google Shape;220;p18"/>
          <p:cNvSpPr txBox="1"/>
          <p:nvPr/>
        </p:nvSpPr>
        <p:spPr>
          <a:xfrm>
            <a:off x="1046254" y="1302154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Base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601328" y="2825325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22" name="Google Shape;222;p18"/>
          <p:cNvSpPr txBox="1"/>
          <p:nvPr/>
        </p:nvSpPr>
        <p:spPr>
          <a:xfrm>
            <a:off x="1046254" y="2845692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Toppings</a:t>
            </a:r>
            <a:endParaRPr dirty="0"/>
          </a:p>
        </p:txBody>
      </p:sp>
      <p:graphicFrame>
        <p:nvGraphicFramePr>
          <p:cNvPr id="223" name="Google Shape;223;p18"/>
          <p:cNvGraphicFramePr/>
          <p:nvPr>
            <p:extLst>
              <p:ext uri="{D42A27DB-BD31-4B8C-83A1-F6EECF244321}">
                <p14:modId xmlns:p14="http://schemas.microsoft.com/office/powerpoint/2010/main" val="2878465949"/>
              </p:ext>
            </p:extLst>
          </p:nvPr>
        </p:nvGraphicFramePr>
        <p:xfrm>
          <a:off x="729819" y="1832296"/>
          <a:ext cx="3131110" cy="70105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82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Yogurt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Cottage cheese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4" name="Google Shape;224;p18" descr="Yellow yield symbol" title="Yellow yield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784247" y="1984262"/>
            <a:ext cx="374904" cy="3749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5" name="Google Shape;225;p18"/>
          <p:cNvGraphicFramePr/>
          <p:nvPr>
            <p:extLst>
              <p:ext uri="{D42A27DB-BD31-4B8C-83A1-F6EECF244321}">
                <p14:modId xmlns:p14="http://schemas.microsoft.com/office/powerpoint/2010/main" val="76206974"/>
              </p:ext>
            </p:extLst>
          </p:nvPr>
        </p:nvGraphicFramePr>
        <p:xfrm>
          <a:off x="729818" y="3429000"/>
          <a:ext cx="3131109" cy="283465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828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Cantaloupe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Honeydew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Grapes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Watermelon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Pineapple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Cranberries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Blueberries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Granola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Mixed nuts</a:t>
                      </a:r>
                      <a:endParaRPr sz="2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6" name="Google Shape;226;p18" descr="Green check mark symbol" title="Green check mark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004" y="4660765"/>
            <a:ext cx="370295" cy="371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41371" y="1286466"/>
            <a:ext cx="0" cy="5288468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28" name="Google Shape;228;p18"/>
          <p:cNvSpPr txBox="1"/>
          <p:nvPr/>
        </p:nvSpPr>
        <p:spPr>
          <a:xfrm>
            <a:off x="4887686" y="1979066"/>
            <a:ext cx="352649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a Sunshine Bowl:</a:t>
            </a:r>
            <a:endParaRPr sz="12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Yogurt or cottage cheese + pineapple + granola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4887686" y="4582120"/>
            <a:ext cx="352649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a Sweet &amp; Savory Bowl:</a:t>
            </a:r>
            <a:endParaRPr sz="12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Yogurt or cottage cheese + cranberries + blueberries + mixed nuts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41371" y="3828064"/>
            <a:ext cx="4268172" cy="0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pic>
        <p:nvPicPr>
          <p:cNvPr id="19" name="Google Shape;172;p17" descr="Yellow yield symbol" title="Yellow yield symbol">
            <a:extLst>
              <a:ext uri="{FF2B5EF4-FFF2-40B4-BE49-F238E27FC236}">
                <a16:creationId xmlns:a16="http://schemas.microsoft.com/office/drawing/2014/main" id="{6B952533-FA79-3D41-B938-892A609186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5;p17" descr="Green check mark symbol" title="Green check mark symbol">
            <a:extLst>
              <a:ext uri="{FF2B5EF4-FFF2-40B4-BE49-F238E27FC236}">
                <a16:creationId xmlns:a16="http://schemas.microsoft.com/office/drawing/2014/main" id="{79990B02-1EFD-8B40-BF45-E82DED14F4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76;p17" descr="Red stop symbol" title="Red stop symbol">
            <a:extLst>
              <a:ext uri="{FF2B5EF4-FFF2-40B4-BE49-F238E27FC236}">
                <a16:creationId xmlns:a16="http://schemas.microsoft.com/office/drawing/2014/main" id="{37B6BE74-3DD2-A340-8156-E678699824B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3" name="Google Shape;205;p17" descr="Low Sodium Symbol" title="Low Sodium Symbol">
            <a:extLst>
              <a:ext uri="{FF2B5EF4-FFF2-40B4-BE49-F238E27FC236}">
                <a16:creationId xmlns:a16="http://schemas.microsoft.com/office/drawing/2014/main" id="{A4DFD474-A5FA-5844-9587-EA9E9FA373A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86944" y="463394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05;p17" descr="Low Sodium Symbol" title="Low Sodium Symbol">
            <a:extLst>
              <a:ext uri="{FF2B5EF4-FFF2-40B4-BE49-F238E27FC236}">
                <a16:creationId xmlns:a16="http://schemas.microsoft.com/office/drawing/2014/main" id="{3E90D3F5-8108-0A49-B7F5-43C0F9B75D6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86943" y="2007273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D45A3813-C509-5842-91F8-0A7B42B2967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2184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81;p23" descr="Low Sodium Symbol" title="Low Sodium Symbol">
            <a:extLst>
              <a:ext uri="{FF2B5EF4-FFF2-40B4-BE49-F238E27FC236}">
                <a16:creationId xmlns:a16="http://schemas.microsoft.com/office/drawing/2014/main" id="{7530B95A-9D04-804E-A5DE-D46CED1C15A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3956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84;p23" descr="High Sodium Symbol" title="High Sodium Symbol">
            <a:extLst>
              <a:ext uri="{FF2B5EF4-FFF2-40B4-BE49-F238E27FC236}">
                <a16:creationId xmlns:a16="http://schemas.microsoft.com/office/drawing/2014/main" id="{CF1CFC16-B3B0-5A49-AE09-A4C04369105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1362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21;p15" descr="G4G Logo" title="G4G Logo">
            <a:extLst>
              <a:ext uri="{FF2B5EF4-FFF2-40B4-BE49-F238E27FC236}">
                <a16:creationId xmlns:a16="http://schemas.microsoft.com/office/drawing/2014/main" id="{D81C909F-E8F4-9D4D-9C9A-91EA221DDEB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b="-5270"/>
          <a:stretch/>
        </p:blipFill>
        <p:spPr>
          <a:xfrm>
            <a:off x="7214616" y="54864"/>
            <a:ext cx="999179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xfrm>
            <a:off x="2286000" y="240459"/>
            <a:ext cx="4572000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latin typeface="Arial Black"/>
                <a:ea typeface="Arial Black"/>
                <a:cs typeface="Arial Black"/>
                <a:sym typeface="Arial Black"/>
              </a:rPr>
              <a:t>Salad Bar</a:t>
            </a:r>
            <a:endParaRPr dirty="0"/>
          </a:p>
        </p:txBody>
      </p:sp>
      <p:pic>
        <p:nvPicPr>
          <p:cNvPr id="236" name="Google Shape;236;p19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184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6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 descr="High Sodium Symbol" title="High Sodium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1362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 descr="Red stop symbol" title="Red stop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44" name="Google Shape;244;p19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1276" y="1719047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9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1276" y="2167769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9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1276" y="2685677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9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1276" y="3152464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9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1276" y="365100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9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1276" y="4153249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9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1276" y="4649140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9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1276" y="5100709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9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615" y="1719047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615" y="2167769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9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515890" y="4136489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9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541277" y="5551789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615" y="3152464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277" y="1719047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6456" y="2667084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6456" y="216776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9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6456" y="1719047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9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6456" y="415324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6456" y="365100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9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6456" y="510070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9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6456" y="464250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9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277" y="216776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9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6456" y="5551789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9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6456" y="3152464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277" y="3152464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57;p19" descr="Green check mark symbol" title="Green check mark symbol">
            <a:extLst>
              <a:ext uri="{FF2B5EF4-FFF2-40B4-BE49-F238E27FC236}">
                <a16:creationId xmlns:a16="http://schemas.microsoft.com/office/drawing/2014/main" id="{9A8B433B-F9D6-FE4D-9C7B-74898B32E88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615" y="5100709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91;p25" descr="Low Sodium Symbol" title="Low Sodium Symbol">
            <a:extLst>
              <a:ext uri="{FF2B5EF4-FFF2-40B4-BE49-F238E27FC236}">
                <a16:creationId xmlns:a16="http://schemas.microsoft.com/office/drawing/2014/main" id="{B6B9F054-F49B-DF41-A8AB-A8A9F00222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277" y="510070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54;p19" descr="Yellow yield symbol" title="Yellow yield symbol">
            <a:extLst>
              <a:ext uri="{FF2B5EF4-FFF2-40B4-BE49-F238E27FC236}">
                <a16:creationId xmlns:a16="http://schemas.microsoft.com/office/drawing/2014/main" id="{3A648193-6786-3944-80D0-580625BCB98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72615" y="5551789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70;p19" descr="Moderate Sodium Symbol" title="Moderate Sodium Symbol">
            <a:extLst>
              <a:ext uri="{FF2B5EF4-FFF2-40B4-BE49-F238E27FC236}">
                <a16:creationId xmlns:a16="http://schemas.microsoft.com/office/drawing/2014/main" id="{9664BC52-287B-0E49-8460-1DF109C1D6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277" y="5551789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82;p14" descr="G4G Logo" title="G4G Logo">
            <a:extLst>
              <a:ext uri="{FF2B5EF4-FFF2-40B4-BE49-F238E27FC236}">
                <a16:creationId xmlns:a16="http://schemas.microsoft.com/office/drawing/2014/main" id="{F0ECCCF8-B402-6940-A81B-87AB42597CA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b="-5270"/>
          <a:stretch/>
        </p:blipFill>
        <p:spPr>
          <a:xfrm>
            <a:off x="1664208" y="73152"/>
            <a:ext cx="999179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54;p19" descr="Yellow yield symbol" title="Yellow yield symbol">
            <a:extLst>
              <a:ext uri="{FF2B5EF4-FFF2-40B4-BE49-F238E27FC236}">
                <a16:creationId xmlns:a16="http://schemas.microsoft.com/office/drawing/2014/main" id="{A5E5DC54-C6E6-684D-855D-21CBBA5C48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68006" y="6064930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270;p19" descr="Moderate Sodium Symbol" title="Moderate Sodium Symbol">
            <a:extLst>
              <a:ext uri="{FF2B5EF4-FFF2-40B4-BE49-F238E27FC236}">
                <a16:creationId xmlns:a16="http://schemas.microsoft.com/office/drawing/2014/main" id="{A4CB0188-5713-4544-883B-BDBA1DCFB6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338" y="6064929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257;p19" descr="Green check mark symbol" title="Green check mark symbol">
            <a:extLst>
              <a:ext uri="{FF2B5EF4-FFF2-40B4-BE49-F238E27FC236}">
                <a16:creationId xmlns:a16="http://schemas.microsoft.com/office/drawing/2014/main" id="{433FB72D-BDF0-4541-90DB-84009885792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7696" y="3661820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271;p19" descr="Low Sodium Symbol" title="Low Sodium Symbol">
            <a:extLst>
              <a:ext uri="{FF2B5EF4-FFF2-40B4-BE49-F238E27FC236}">
                <a16:creationId xmlns:a16="http://schemas.microsoft.com/office/drawing/2014/main" id="{6A45BA9A-8319-4B48-9A97-BFC59FD9A0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794" y="3647217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271;p19" descr="Low Sodium Symbol" title="Low Sodium Symbol">
            <a:extLst>
              <a:ext uri="{FF2B5EF4-FFF2-40B4-BE49-F238E27FC236}">
                <a16:creationId xmlns:a16="http://schemas.microsoft.com/office/drawing/2014/main" id="{DF00CDCA-564F-5E4A-8B17-2E69849440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277" y="4125671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242;p19" descr="Red stop symbol" title="Red stop symbol">
            <a:extLst>
              <a:ext uri="{FF2B5EF4-FFF2-40B4-BE49-F238E27FC236}">
                <a16:creationId xmlns:a16="http://schemas.microsoft.com/office/drawing/2014/main" id="{4E9C7F04-4144-A64E-8267-771FF09B233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6667" y="6064930"/>
            <a:ext cx="374904" cy="37490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50" name="Google Shape;240;p19" descr="High Sodium Symbol" title="High Sodium Symbol">
            <a:extLst>
              <a:ext uri="{FF2B5EF4-FFF2-40B4-BE49-F238E27FC236}">
                <a16:creationId xmlns:a16="http://schemas.microsoft.com/office/drawing/2014/main" id="{331815A1-B2E4-B34C-80FC-7D8F858C38B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3219" y="6032956"/>
            <a:ext cx="267837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76B20FC-E096-B549-BC08-D483E89F3BBC}"/>
              </a:ext>
            </a:extLst>
          </p:cNvPr>
          <p:cNvSpPr txBox="1"/>
          <p:nvPr/>
        </p:nvSpPr>
        <p:spPr>
          <a:xfrm>
            <a:off x="468501" y="1233005"/>
            <a:ext cx="3805785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BASE</a:t>
            </a:r>
            <a:endParaRPr lang="en-US" sz="2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E20012-200F-1D40-A9E6-5476ED15B27D}"/>
              </a:ext>
            </a:extLst>
          </p:cNvPr>
          <p:cNvSpPr txBox="1"/>
          <p:nvPr/>
        </p:nvSpPr>
        <p:spPr>
          <a:xfrm>
            <a:off x="429116" y="2684747"/>
            <a:ext cx="3805785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PROTEIN</a:t>
            </a:r>
            <a:endParaRPr lang="en-US" sz="2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FABB4F-8F95-E245-8D87-C1E9BA82BD2A}"/>
              </a:ext>
            </a:extLst>
          </p:cNvPr>
          <p:cNvSpPr txBox="1"/>
          <p:nvPr/>
        </p:nvSpPr>
        <p:spPr>
          <a:xfrm>
            <a:off x="462769" y="4644810"/>
            <a:ext cx="3805785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DRESSINGS</a:t>
            </a:r>
            <a:endParaRPr lang="en-US" sz="2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306970A-3B67-B845-A173-AA12F04F343E}"/>
              </a:ext>
            </a:extLst>
          </p:cNvPr>
          <p:cNvSpPr txBox="1"/>
          <p:nvPr/>
        </p:nvSpPr>
        <p:spPr>
          <a:xfrm>
            <a:off x="4536666" y="1276515"/>
            <a:ext cx="3805785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TOPPINGS</a:t>
            </a:r>
            <a:endParaRPr lang="en-US" sz="26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D4D427C-85C7-8B48-AFAF-65BA0854A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00246"/>
              </p:ext>
            </p:extLst>
          </p:nvPr>
        </p:nvGraphicFramePr>
        <p:xfrm>
          <a:off x="468006" y="1672623"/>
          <a:ext cx="3805785" cy="914420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689799">
                  <a:extLst>
                    <a:ext uri="{9D8B030D-6E8A-4147-A177-3AD203B41FA5}">
                      <a16:colId xmlns:a16="http://schemas.microsoft.com/office/drawing/2014/main" val="829916083"/>
                    </a:ext>
                  </a:extLst>
                </a:gridCol>
                <a:gridCol w="3115986">
                  <a:extLst>
                    <a:ext uri="{9D8B030D-6E8A-4147-A177-3AD203B41FA5}">
                      <a16:colId xmlns:a16="http://schemas.microsoft.com/office/drawing/2014/main" val="1894856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Romaine lettuce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8606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Spinach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41443937"/>
                  </a:ext>
                </a:extLst>
              </a:tr>
            </a:tbl>
          </a:graphicData>
        </a:graphic>
      </p:graphicFrame>
      <p:graphicFrame>
        <p:nvGraphicFramePr>
          <p:cNvPr id="55" name="Table 3">
            <a:extLst>
              <a:ext uri="{FF2B5EF4-FFF2-40B4-BE49-F238E27FC236}">
                <a16:creationId xmlns:a16="http://schemas.microsoft.com/office/drawing/2014/main" id="{CD07179D-A08C-4247-8CAF-0EB767805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55989"/>
              </p:ext>
            </p:extLst>
          </p:nvPr>
        </p:nvGraphicFramePr>
        <p:xfrm>
          <a:off x="481165" y="3126600"/>
          <a:ext cx="3805785" cy="1454598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689799">
                  <a:extLst>
                    <a:ext uri="{9D8B030D-6E8A-4147-A177-3AD203B41FA5}">
                      <a16:colId xmlns:a16="http://schemas.microsoft.com/office/drawing/2014/main" val="829916083"/>
                    </a:ext>
                  </a:extLst>
                </a:gridCol>
                <a:gridCol w="3115986">
                  <a:extLst>
                    <a:ext uri="{9D8B030D-6E8A-4147-A177-3AD203B41FA5}">
                      <a16:colId xmlns:a16="http://schemas.microsoft.com/office/drawing/2014/main" val="1894856523"/>
                    </a:ext>
                  </a:extLst>
                </a:gridCol>
              </a:tblGrid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Tuna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86061806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Chickpeas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41443937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Eggs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931067850"/>
                  </a:ext>
                </a:extLst>
              </a:tr>
            </a:tbl>
          </a:graphicData>
        </a:graphic>
      </p:graphicFrame>
      <p:graphicFrame>
        <p:nvGraphicFramePr>
          <p:cNvPr id="56" name="Table 3">
            <a:extLst>
              <a:ext uri="{FF2B5EF4-FFF2-40B4-BE49-F238E27FC236}">
                <a16:creationId xmlns:a16="http://schemas.microsoft.com/office/drawing/2014/main" id="{F967EB0A-C81A-5F45-B299-016170FD4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18392"/>
              </p:ext>
            </p:extLst>
          </p:nvPr>
        </p:nvGraphicFramePr>
        <p:xfrm>
          <a:off x="462769" y="5059827"/>
          <a:ext cx="3805785" cy="1454598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689799">
                  <a:extLst>
                    <a:ext uri="{9D8B030D-6E8A-4147-A177-3AD203B41FA5}">
                      <a16:colId xmlns:a16="http://schemas.microsoft.com/office/drawing/2014/main" val="829916083"/>
                    </a:ext>
                  </a:extLst>
                </a:gridCol>
                <a:gridCol w="3115986">
                  <a:extLst>
                    <a:ext uri="{9D8B030D-6E8A-4147-A177-3AD203B41FA5}">
                      <a16:colId xmlns:a16="http://schemas.microsoft.com/office/drawing/2014/main" val="1894856523"/>
                    </a:ext>
                  </a:extLst>
                </a:gridCol>
              </a:tblGrid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Oil &amp; vinegar</a:t>
                      </a:r>
                      <a:endParaRPr sz="2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86061806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Italian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41443937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Ranch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93106785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0BAEA5-22CB-054E-89E5-E4359ACA5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50291"/>
              </p:ext>
            </p:extLst>
          </p:nvPr>
        </p:nvGraphicFramePr>
        <p:xfrm>
          <a:off x="4536667" y="1698139"/>
          <a:ext cx="3805785" cy="4848660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689799">
                  <a:extLst>
                    <a:ext uri="{9D8B030D-6E8A-4147-A177-3AD203B41FA5}">
                      <a16:colId xmlns:a16="http://schemas.microsoft.com/office/drawing/2014/main" val="2900232271"/>
                    </a:ext>
                  </a:extLst>
                </a:gridCol>
                <a:gridCol w="3115986">
                  <a:extLst>
                    <a:ext uri="{9D8B030D-6E8A-4147-A177-3AD203B41FA5}">
                      <a16:colId xmlns:a16="http://schemas.microsoft.com/office/drawing/2014/main" val="1367186462"/>
                    </a:ext>
                  </a:extLst>
                </a:gridCol>
              </a:tblGrid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Cherry tomatoes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057382278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Cucumbers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586003118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Shredded carrots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74559530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Jalapenos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63047640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Mushrooms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120593029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 peppers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32928255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Onions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209606317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Broccoli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82092438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Shredded cheese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92278494"/>
                  </a:ext>
                </a:extLst>
              </a:tr>
              <a:tr h="484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Bacon bits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103993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/>
          <p:nvPr/>
        </p:nvSpPr>
        <p:spPr>
          <a:xfrm>
            <a:off x="393113" y="1431557"/>
            <a:ext cx="466344" cy="4616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82" name="Google Shape;282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113" y="2959617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83" name="Google Shape;283;p20"/>
          <p:cNvSpPr txBox="1"/>
          <p:nvPr/>
        </p:nvSpPr>
        <p:spPr>
          <a:xfrm>
            <a:off x="853354" y="1425778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Base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0"/>
          <p:cNvSpPr txBox="1"/>
          <p:nvPr/>
        </p:nvSpPr>
        <p:spPr>
          <a:xfrm>
            <a:off x="866777" y="2964296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Protein</a:t>
            </a:r>
            <a:endParaRPr dirty="0"/>
          </a:p>
        </p:txBody>
      </p:sp>
      <p:sp>
        <p:nvSpPr>
          <p:cNvPr id="285" name="Google Shape;285;p20"/>
          <p:cNvSpPr/>
          <p:nvPr/>
        </p:nvSpPr>
        <p:spPr>
          <a:xfrm>
            <a:off x="4618747" y="1435608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286" name="Google Shape;286;p20"/>
          <p:cNvSpPr txBox="1"/>
          <p:nvPr/>
        </p:nvSpPr>
        <p:spPr>
          <a:xfrm>
            <a:off x="5094133" y="1425778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Toppings</a:t>
            </a:r>
            <a:endParaRPr dirty="0"/>
          </a:p>
        </p:txBody>
      </p:sp>
      <p:graphicFrame>
        <p:nvGraphicFramePr>
          <p:cNvPr id="287" name="Google Shape;287;p20"/>
          <p:cNvGraphicFramePr/>
          <p:nvPr>
            <p:extLst>
              <p:ext uri="{D42A27DB-BD31-4B8C-83A1-F6EECF244321}">
                <p14:modId xmlns:p14="http://schemas.microsoft.com/office/powerpoint/2010/main" val="1808025113"/>
              </p:ext>
            </p:extLst>
          </p:nvPr>
        </p:nvGraphicFramePr>
        <p:xfrm>
          <a:off x="906965" y="3526069"/>
          <a:ext cx="2829400" cy="114939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835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Tuna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Chickpeas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Eggs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8" name="Google Shape;288;p20"/>
          <p:cNvGraphicFramePr/>
          <p:nvPr>
            <p:extLst>
              <p:ext uri="{D42A27DB-BD31-4B8C-83A1-F6EECF244321}">
                <p14:modId xmlns:p14="http://schemas.microsoft.com/office/powerpoint/2010/main" val="1686276921"/>
              </p:ext>
            </p:extLst>
          </p:nvPr>
        </p:nvGraphicFramePr>
        <p:xfrm>
          <a:off x="5060249" y="1915595"/>
          <a:ext cx="2943661" cy="2782135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878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Cherry tomatoes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Cucumbers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Shredded carrots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Mushrooms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 peppers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Onions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Jalapenos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u="none" strike="noStrike" cap="none" dirty="0"/>
                        <a:t>Shredded cheese</a:t>
                      </a:r>
                      <a:endParaRPr lang="en-US"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4371254"/>
                  </a:ext>
                </a:extLst>
              </a:tr>
            </a:tbl>
          </a:graphicData>
        </a:graphic>
      </p:graphicFrame>
      <p:graphicFrame>
        <p:nvGraphicFramePr>
          <p:cNvPr id="289" name="Google Shape;289;p20"/>
          <p:cNvGraphicFramePr/>
          <p:nvPr>
            <p:extLst>
              <p:ext uri="{D42A27DB-BD31-4B8C-83A1-F6EECF244321}">
                <p14:modId xmlns:p14="http://schemas.microsoft.com/office/powerpoint/2010/main" val="3525491564"/>
              </p:ext>
            </p:extLst>
          </p:nvPr>
        </p:nvGraphicFramePr>
        <p:xfrm>
          <a:off x="906965" y="1993600"/>
          <a:ext cx="2829400" cy="64009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75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Romaine lettuce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Spinach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0" name="Google Shape;290;p20" descr="Green check mark symbol" title="Green check mark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825" y="209328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0" descr="Yellow yield symbol" title="Yellow yield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948825" y="4243589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0" descr="Green check mark symbol" title="Green check mark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0278" y="272066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 descr="Yellow yield symbol" title="Yellow yield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143394" y="4251239"/>
            <a:ext cx="374904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0"/>
          <p:cNvSpPr/>
          <p:nvPr/>
        </p:nvSpPr>
        <p:spPr>
          <a:xfrm>
            <a:off x="4632170" y="4925196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295" name="Google Shape;295;p20"/>
          <p:cNvSpPr txBox="1"/>
          <p:nvPr/>
        </p:nvSpPr>
        <p:spPr>
          <a:xfrm>
            <a:off x="5094133" y="4925194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Dressing</a:t>
            </a:r>
            <a:endParaRPr dirty="0"/>
          </a:p>
        </p:txBody>
      </p:sp>
      <p:cxnSp>
        <p:nvCxnSpPr>
          <p:cNvPr id="296" name="Google Shape;296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78045" y="4912227"/>
            <a:ext cx="0" cy="1766492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97" name="Google Shape;297;p20"/>
          <p:cNvSpPr txBox="1"/>
          <p:nvPr/>
        </p:nvSpPr>
        <p:spPr>
          <a:xfrm>
            <a:off x="510643" y="5027911"/>
            <a:ext cx="325248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a Tex-Mex Salad:</a:t>
            </a:r>
            <a:endParaRPr sz="12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Romaine lettuce + cherry tomatoes + onions + green peppers + jalapenos + Ranch dressing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" name="Google Shape;298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8282" y="4912227"/>
            <a:ext cx="3859763" cy="0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pic>
        <p:nvPicPr>
          <p:cNvPr id="299" name="Google Shape;299;p20" descr="Green check mark symbol" title="Green check mark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825" y="358638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72;p17" descr="Yellow yield symbol" title="Yellow yield symbol">
            <a:extLst>
              <a:ext uri="{FF2B5EF4-FFF2-40B4-BE49-F238E27FC236}">
                <a16:creationId xmlns:a16="http://schemas.microsoft.com/office/drawing/2014/main" id="{039B7E8B-7ADD-C848-A8E7-27ED17760C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75;p17" descr="Green check mark symbol" title="Green check mark symbol">
            <a:extLst>
              <a:ext uri="{FF2B5EF4-FFF2-40B4-BE49-F238E27FC236}">
                <a16:creationId xmlns:a16="http://schemas.microsoft.com/office/drawing/2014/main" id="{7949EA48-B9E4-934E-80E0-D34FF59150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76;p17" descr="Red stop symbol" title="Red stop symbol">
            <a:extLst>
              <a:ext uri="{FF2B5EF4-FFF2-40B4-BE49-F238E27FC236}">
                <a16:creationId xmlns:a16="http://schemas.microsoft.com/office/drawing/2014/main" id="{C88665DE-BEDE-6246-BF9E-E5439A88CC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31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B9439461-327D-3143-8BB1-2EF0D630AEE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184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81;p23" descr="Low Sodium Symbol" title="Low Sodium Symbol">
            <a:extLst>
              <a:ext uri="{FF2B5EF4-FFF2-40B4-BE49-F238E27FC236}">
                <a16:creationId xmlns:a16="http://schemas.microsoft.com/office/drawing/2014/main" id="{D03A23FD-4DA4-EF46-9526-55B519CE26F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3956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84;p23" descr="High Sodium Symbol" title="High Sodium Symbol">
            <a:extLst>
              <a:ext uri="{FF2B5EF4-FFF2-40B4-BE49-F238E27FC236}">
                <a16:creationId xmlns:a16="http://schemas.microsoft.com/office/drawing/2014/main" id="{09A06B5A-B6E5-1D48-9DEE-7E329FDA5BB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1362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81;p23" descr="Low Sodium Symbol" title="Low Sodium Symbol">
            <a:extLst>
              <a:ext uri="{FF2B5EF4-FFF2-40B4-BE49-F238E27FC236}">
                <a16:creationId xmlns:a16="http://schemas.microsoft.com/office/drawing/2014/main" id="{C2863B6B-E8D4-7C49-B195-F025500188F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66207" y="2722568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81;p23" descr="Low Sodium Symbol" title="Low Sodium Symbol">
            <a:extLst>
              <a:ext uri="{FF2B5EF4-FFF2-40B4-BE49-F238E27FC236}">
                <a16:creationId xmlns:a16="http://schemas.microsoft.com/office/drawing/2014/main" id="{780C34B5-A4EF-4842-82CE-155C02E840A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66207" y="425123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81;p23" descr="Low Sodium Symbol" title="Low Sodium Symbol">
            <a:extLst>
              <a:ext uri="{FF2B5EF4-FFF2-40B4-BE49-F238E27FC236}">
                <a16:creationId xmlns:a16="http://schemas.microsoft.com/office/drawing/2014/main" id="{3713F99F-735A-8B48-AD68-9C487B127ED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19120" y="211009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1;p23" descr="Low Sodium Symbol" title="Low Sodium Symbol">
            <a:extLst>
              <a:ext uri="{FF2B5EF4-FFF2-40B4-BE49-F238E27FC236}">
                <a16:creationId xmlns:a16="http://schemas.microsoft.com/office/drawing/2014/main" id="{1BD1D6D3-FB53-504F-A910-7BCEC943691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60980" y="3584493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81;p23" descr="Low Sodium Symbol" title="Low Sodium Symbol">
            <a:extLst>
              <a:ext uri="{FF2B5EF4-FFF2-40B4-BE49-F238E27FC236}">
                <a16:creationId xmlns:a16="http://schemas.microsoft.com/office/drawing/2014/main" id="{21FFDC53-632C-2942-A3E2-5F1D204A2F4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5975" y="4251239"/>
            <a:ext cx="281365" cy="3749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42F54A-94F8-AE4A-8051-8211416C5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148698"/>
              </p:ext>
            </p:extLst>
          </p:nvPr>
        </p:nvGraphicFramePr>
        <p:xfrm>
          <a:off x="5100414" y="5427429"/>
          <a:ext cx="2829400" cy="1041961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835183">
                  <a:extLst>
                    <a:ext uri="{9D8B030D-6E8A-4147-A177-3AD203B41FA5}">
                      <a16:colId xmlns:a16="http://schemas.microsoft.com/office/drawing/2014/main" val="61758525"/>
                    </a:ext>
                  </a:extLst>
                </a:gridCol>
                <a:gridCol w="1994217">
                  <a:extLst>
                    <a:ext uri="{9D8B030D-6E8A-4147-A177-3AD203B41FA5}">
                      <a16:colId xmlns:a16="http://schemas.microsoft.com/office/drawing/2014/main" val="1902331776"/>
                    </a:ext>
                  </a:extLst>
                </a:gridCol>
              </a:tblGrid>
              <a:tr h="4018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Oil &amp; vinegar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04414643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Ranch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Italian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67505901"/>
                  </a:ext>
                </a:extLst>
              </a:tr>
            </a:tbl>
          </a:graphicData>
        </a:graphic>
      </p:graphicFrame>
      <p:pic>
        <p:nvPicPr>
          <p:cNvPr id="40" name="Google Shape;292;p20" descr="Green check mark symbol" title="Green check mark symbol">
            <a:extLst>
              <a:ext uri="{FF2B5EF4-FFF2-40B4-BE49-F238E27FC236}">
                <a16:creationId xmlns:a16="http://schemas.microsoft.com/office/drawing/2014/main" id="{2AB88314-8559-AB4D-B176-B5AFE5C13B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03" y="5422748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93;p20" descr="Yellow yield symbol" title="Yellow yield symbol">
            <a:extLst>
              <a:ext uri="{FF2B5EF4-FFF2-40B4-BE49-F238E27FC236}">
                <a16:creationId xmlns:a16="http://schemas.microsoft.com/office/drawing/2014/main" id="{44E0773A-1832-584B-BB71-A6B8486F10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114601" y="5944176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381;p23" descr="Low Sodium Symbol" title="Low Sodium Symbol">
            <a:extLst>
              <a:ext uri="{FF2B5EF4-FFF2-40B4-BE49-F238E27FC236}">
                <a16:creationId xmlns:a16="http://schemas.microsoft.com/office/drawing/2014/main" id="{1027EC13-B481-ED43-A05D-55B67D5AEAA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65887" y="54322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86B6FC37-E4A5-1142-8FBE-53F5F63B7E3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5887" y="5937547"/>
            <a:ext cx="262316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354;p22">
            <a:extLst>
              <a:ext uri="{FF2B5EF4-FFF2-40B4-BE49-F238E27FC236}">
                <a16:creationId xmlns:a16="http://schemas.microsoft.com/office/drawing/2014/main" id="{2D009A0E-65F3-A245-B9DA-94BC1CBA7E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5281" y="283066"/>
            <a:ext cx="5772720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  <a:t>Build Your Own Salad</a:t>
            </a:r>
            <a:endParaRPr dirty="0"/>
          </a:p>
        </p:txBody>
      </p:sp>
      <p:pic>
        <p:nvPicPr>
          <p:cNvPr id="45" name="Google Shape;121;p15" descr="G4G Logo" title="G4G Logo">
            <a:extLst>
              <a:ext uri="{FF2B5EF4-FFF2-40B4-BE49-F238E27FC236}">
                <a16:creationId xmlns:a16="http://schemas.microsoft.com/office/drawing/2014/main" id="{FE0A3EA5-651E-C044-8566-6B87EBA40A2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b="-5270"/>
          <a:stretch/>
        </p:blipFill>
        <p:spPr>
          <a:xfrm>
            <a:off x="7214616" y="54864"/>
            <a:ext cx="999179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 txBox="1">
            <a:spLocks noGrp="1"/>
          </p:cNvSpPr>
          <p:nvPr>
            <p:ph type="title"/>
          </p:nvPr>
        </p:nvSpPr>
        <p:spPr>
          <a:xfrm>
            <a:off x="2447829" y="227211"/>
            <a:ext cx="4572000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latin typeface="Arial Black"/>
                <a:ea typeface="Arial Black"/>
                <a:cs typeface="Arial Black"/>
                <a:sym typeface="Arial Black"/>
              </a:rPr>
              <a:t>Mongolian Grill</a:t>
            </a:r>
            <a:endParaRPr dirty="0"/>
          </a:p>
        </p:txBody>
      </p:sp>
      <p:pic>
        <p:nvPicPr>
          <p:cNvPr id="305" name="Google Shape;305;p21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184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6" y="7203038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1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1" descr="G4G Logo" title="G4G Logo"/>
          <p:cNvPicPr preferRelativeResize="0"/>
          <p:nvPr/>
        </p:nvPicPr>
        <p:blipFill rotWithShape="1">
          <a:blip r:embed="rId6">
            <a:alphaModFix/>
          </a:blip>
          <a:srcRect b="-5270"/>
          <a:stretch/>
        </p:blipFill>
        <p:spPr>
          <a:xfrm>
            <a:off x="1789467" y="71946"/>
            <a:ext cx="869884" cy="9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 descr="High Sodium Symbol" title="High Sodium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1362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1" descr="Red stop symbol" title="Red stop symbo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313" name="Google Shape;313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0371" y="14287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0371" y="182608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0371" y="2262960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0371" y="2715375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0371" y="3166637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0371" y="3530275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0371" y="3969063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0371" y="442861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52431" y="1826086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1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52431" y="2262960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2431" y="14287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1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52431" y="6198348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52431" y="5723278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0371" y="4873567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0371" y="526642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0371" y="5723278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0371" y="5723278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0699" y="3530275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0699" y="3147843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0699" y="2730504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6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0699" y="2262960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0699" y="14287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0699" y="182608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0699" y="4867020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0699" y="442861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0699" y="3969063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1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0699" y="5746002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1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2431" y="526642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092" y="526642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092" y="5723278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1" descr="High Sodium Symbol" title="High Sodium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6092" y="5723278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092" y="2262960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092" y="14287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092" y="182608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1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0699" y="5723278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310;p21" descr="Green check mark symbol" title="Green check mark symbol">
            <a:extLst>
              <a:ext uri="{FF2B5EF4-FFF2-40B4-BE49-F238E27FC236}">
                <a16:creationId xmlns:a16="http://schemas.microsoft.com/office/drawing/2014/main" id="{569E9B5C-DC02-1646-A383-CCC23B46F70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2431" y="3394139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310;p21" descr="Green check mark symbol" title="Green check mark symbol">
            <a:extLst>
              <a:ext uri="{FF2B5EF4-FFF2-40B4-BE49-F238E27FC236}">
                <a16:creationId xmlns:a16="http://schemas.microsoft.com/office/drawing/2014/main" id="{861D14E7-5EC4-B941-8568-A821829A493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3306" y="387809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310;p21" descr="Green check mark symbol" title="Green check mark symbol">
            <a:extLst>
              <a:ext uri="{FF2B5EF4-FFF2-40B4-BE49-F238E27FC236}">
                <a16:creationId xmlns:a16="http://schemas.microsoft.com/office/drawing/2014/main" id="{85D7E8E2-AB7D-BD4D-B9DA-D2F01E9C972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2431" y="4349377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309;p21" descr="High Sodium Symbol" title="High Sodium Symbol">
            <a:extLst>
              <a:ext uri="{FF2B5EF4-FFF2-40B4-BE49-F238E27FC236}">
                <a16:creationId xmlns:a16="http://schemas.microsoft.com/office/drawing/2014/main" id="{9FABB34C-D9F5-3647-9975-606CE972CD2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6092" y="3370393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42;p21" descr="Low Sodium Symbol" title="Low Sodium Symbol">
            <a:extLst>
              <a:ext uri="{FF2B5EF4-FFF2-40B4-BE49-F238E27FC236}">
                <a16:creationId xmlns:a16="http://schemas.microsoft.com/office/drawing/2014/main" id="{1DA45D3E-A0B9-DC43-9917-5D0B1588CB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092" y="389467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342;p21" descr="Low Sodium Symbol" title="Low Sodium Symbol">
            <a:extLst>
              <a:ext uri="{FF2B5EF4-FFF2-40B4-BE49-F238E27FC236}">
                <a16:creationId xmlns:a16="http://schemas.microsoft.com/office/drawing/2014/main" id="{F5AA2BCB-4EB8-C140-B740-70F7EAE7DF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092" y="4372168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29;p21" descr="Green check mark symbol" title="Green check mark symbol">
            <a:extLst>
              <a:ext uri="{FF2B5EF4-FFF2-40B4-BE49-F238E27FC236}">
                <a16:creationId xmlns:a16="http://schemas.microsoft.com/office/drawing/2014/main" id="{AA6D1EEF-12C5-BD4A-A1DF-55B1F50723A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0371" y="6195311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48;p21" descr="Low Sodium Symbol" title="Low Sodium Symbol">
            <a:extLst>
              <a:ext uri="{FF2B5EF4-FFF2-40B4-BE49-F238E27FC236}">
                <a16:creationId xmlns:a16="http://schemas.microsoft.com/office/drawing/2014/main" id="{40CFAC20-308D-2643-810F-7087C9C843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1174" y="529514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343;p21" descr="Low Sodium Symbol" title="Low Sodium Symbol">
            <a:extLst>
              <a:ext uri="{FF2B5EF4-FFF2-40B4-BE49-F238E27FC236}">
                <a16:creationId xmlns:a16="http://schemas.microsoft.com/office/drawing/2014/main" id="{20FFE56F-9A7E-0342-92D5-51F4EAB099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092" y="6183484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348;p21" descr="Low Sodium Symbol" title="Low Sodium Symbol">
            <a:extLst>
              <a:ext uri="{FF2B5EF4-FFF2-40B4-BE49-F238E27FC236}">
                <a16:creationId xmlns:a16="http://schemas.microsoft.com/office/drawing/2014/main" id="{77F18564-19EA-C447-B799-0DADBF2610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1650" y="6161682"/>
            <a:ext cx="281365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394FB1D-26EF-0B44-9A27-B72020D76CF6}"/>
              </a:ext>
            </a:extLst>
          </p:cNvPr>
          <p:cNvSpPr txBox="1"/>
          <p:nvPr/>
        </p:nvSpPr>
        <p:spPr>
          <a:xfrm>
            <a:off x="452431" y="955902"/>
            <a:ext cx="380578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/>
              <a:t>BASE</a:t>
            </a:r>
            <a:endParaRPr lang="en-US" sz="2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82FF72-819E-9A4E-97DC-69AC9A1110C7}"/>
              </a:ext>
            </a:extLst>
          </p:cNvPr>
          <p:cNvSpPr txBox="1"/>
          <p:nvPr/>
        </p:nvSpPr>
        <p:spPr>
          <a:xfrm>
            <a:off x="370092" y="2869182"/>
            <a:ext cx="380578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/>
              <a:t>PROTEIN</a:t>
            </a:r>
            <a:endParaRPr lang="en-US" sz="2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2EB9058-48BF-4B4E-99F5-6356B8E762E7}"/>
              </a:ext>
            </a:extLst>
          </p:cNvPr>
          <p:cNvSpPr txBox="1"/>
          <p:nvPr/>
        </p:nvSpPr>
        <p:spPr>
          <a:xfrm>
            <a:off x="356459" y="4860776"/>
            <a:ext cx="3973196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/>
              <a:t>SAUCES</a:t>
            </a:r>
            <a:endParaRPr lang="en-US" sz="2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ACA6D3A-33D8-5943-B953-613E335556B6}"/>
              </a:ext>
            </a:extLst>
          </p:cNvPr>
          <p:cNvSpPr txBox="1"/>
          <p:nvPr/>
        </p:nvSpPr>
        <p:spPr>
          <a:xfrm>
            <a:off x="4581758" y="909084"/>
            <a:ext cx="380578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/>
              <a:t>TOPPINGS</a:t>
            </a:r>
            <a:endParaRPr lang="en-US" sz="20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09ADC5E-F2D9-1742-9BF0-0EA6854D4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52247"/>
              </p:ext>
            </p:extLst>
          </p:nvPr>
        </p:nvGraphicFramePr>
        <p:xfrm>
          <a:off x="356459" y="1340640"/>
          <a:ext cx="3986941" cy="1298484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980851">
                  <a:extLst>
                    <a:ext uri="{9D8B030D-6E8A-4147-A177-3AD203B41FA5}">
                      <a16:colId xmlns:a16="http://schemas.microsoft.com/office/drawing/2014/main" val="871942489"/>
                    </a:ext>
                  </a:extLst>
                </a:gridCol>
                <a:gridCol w="3006090">
                  <a:extLst>
                    <a:ext uri="{9D8B030D-6E8A-4147-A177-3AD203B41FA5}">
                      <a16:colId xmlns:a16="http://schemas.microsoft.com/office/drawing/2014/main" val="3638256253"/>
                    </a:ext>
                  </a:extLst>
                </a:gridCol>
              </a:tblGrid>
              <a:tr h="432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Whole-wheat pasta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06966566"/>
                  </a:ext>
                </a:extLst>
              </a:tr>
              <a:tr h="432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White rice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56181807"/>
                  </a:ext>
                </a:extLst>
              </a:tr>
              <a:tr h="432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Rice noodles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0436216"/>
                  </a:ext>
                </a:extLst>
              </a:tr>
            </a:tbl>
          </a:graphicData>
        </a:graphic>
      </p:graphicFrame>
      <p:graphicFrame>
        <p:nvGraphicFramePr>
          <p:cNvPr id="63" name="Table 2">
            <a:extLst>
              <a:ext uri="{FF2B5EF4-FFF2-40B4-BE49-F238E27FC236}">
                <a16:creationId xmlns:a16="http://schemas.microsoft.com/office/drawing/2014/main" id="{8025B7DE-C962-D04C-9BFC-7495ED7C6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27131"/>
              </p:ext>
            </p:extLst>
          </p:nvPr>
        </p:nvGraphicFramePr>
        <p:xfrm>
          <a:off x="271275" y="3276465"/>
          <a:ext cx="3986941" cy="1484145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980851">
                  <a:extLst>
                    <a:ext uri="{9D8B030D-6E8A-4147-A177-3AD203B41FA5}">
                      <a16:colId xmlns:a16="http://schemas.microsoft.com/office/drawing/2014/main" val="871942489"/>
                    </a:ext>
                  </a:extLst>
                </a:gridCol>
                <a:gridCol w="3006090">
                  <a:extLst>
                    <a:ext uri="{9D8B030D-6E8A-4147-A177-3AD203B41FA5}">
                      <a16:colId xmlns:a16="http://schemas.microsoft.com/office/drawing/2014/main" val="3638256253"/>
                    </a:ext>
                  </a:extLst>
                </a:gridCol>
              </a:tblGrid>
              <a:tr h="4947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Chicken fajita strips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06966566"/>
                  </a:ext>
                </a:extLst>
              </a:tr>
              <a:tr h="4947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Shrimp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56181807"/>
                  </a:ext>
                </a:extLst>
              </a:tr>
              <a:tr h="4947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Tofu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0436216"/>
                  </a:ext>
                </a:extLst>
              </a:tr>
            </a:tbl>
          </a:graphicData>
        </a:graphic>
      </p:graphicFrame>
      <p:graphicFrame>
        <p:nvGraphicFramePr>
          <p:cNvPr id="64" name="Table 2">
            <a:extLst>
              <a:ext uri="{FF2B5EF4-FFF2-40B4-BE49-F238E27FC236}">
                <a16:creationId xmlns:a16="http://schemas.microsoft.com/office/drawing/2014/main" id="{566AC5B8-E4D5-8941-B2BC-A0A0D8B2C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20822"/>
              </p:ext>
            </p:extLst>
          </p:nvPr>
        </p:nvGraphicFramePr>
        <p:xfrm>
          <a:off x="356459" y="5270763"/>
          <a:ext cx="3986941" cy="1298484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980851">
                  <a:extLst>
                    <a:ext uri="{9D8B030D-6E8A-4147-A177-3AD203B41FA5}">
                      <a16:colId xmlns:a16="http://schemas.microsoft.com/office/drawing/2014/main" val="871942489"/>
                    </a:ext>
                  </a:extLst>
                </a:gridCol>
                <a:gridCol w="3006090">
                  <a:extLst>
                    <a:ext uri="{9D8B030D-6E8A-4147-A177-3AD203B41FA5}">
                      <a16:colId xmlns:a16="http://schemas.microsoft.com/office/drawing/2014/main" val="3638256253"/>
                    </a:ext>
                  </a:extLst>
                </a:gridCol>
              </a:tblGrid>
              <a:tr h="432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Buffalo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06966566"/>
                  </a:ext>
                </a:extLst>
              </a:tr>
              <a:tr h="432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Teriyaki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56181807"/>
                  </a:ext>
                </a:extLst>
              </a:tr>
              <a:tr h="432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Sweet &amp; sour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0436216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98DF638-6767-5145-A50F-B5129AB47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18944"/>
              </p:ext>
            </p:extLst>
          </p:nvPr>
        </p:nvGraphicFramePr>
        <p:xfrm>
          <a:off x="4501686" y="1340640"/>
          <a:ext cx="3997477" cy="5232612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790887">
                  <a:extLst>
                    <a:ext uri="{9D8B030D-6E8A-4147-A177-3AD203B41FA5}">
                      <a16:colId xmlns:a16="http://schemas.microsoft.com/office/drawing/2014/main" val="1234257893"/>
                    </a:ext>
                  </a:extLst>
                </a:gridCol>
                <a:gridCol w="3206590">
                  <a:extLst>
                    <a:ext uri="{9D8B030D-6E8A-4147-A177-3AD203B41FA5}">
                      <a16:colId xmlns:a16="http://schemas.microsoft.com/office/drawing/2014/main" val="3482783287"/>
                    </a:ext>
                  </a:extLst>
                </a:gridCol>
              </a:tblGrid>
              <a:tr h="43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Cabbage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06909494"/>
                  </a:ext>
                </a:extLst>
              </a:tr>
              <a:tr h="43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Broccoli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60470760"/>
                  </a:ext>
                </a:extLst>
              </a:tr>
              <a:tr h="43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Bean sprouts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80598528"/>
                  </a:ext>
                </a:extLst>
              </a:tr>
              <a:tr h="43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Mushrooms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284083906"/>
                  </a:ext>
                </a:extLst>
              </a:tr>
              <a:tr h="43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Zucchini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919658289"/>
                  </a:ext>
                </a:extLst>
              </a:tr>
              <a:tr h="43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Carrots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303894043"/>
                  </a:ext>
                </a:extLst>
              </a:tr>
              <a:tr h="43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Spinach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313742717"/>
                  </a:ext>
                </a:extLst>
              </a:tr>
              <a:tr h="43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 onions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71319164"/>
                  </a:ext>
                </a:extLst>
              </a:tr>
              <a:tr h="43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Bell peppers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247040215"/>
                  </a:ext>
                </a:extLst>
              </a:tr>
              <a:tr h="43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Pineapple</a:t>
                      </a:r>
                      <a:endParaRPr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74764127"/>
                  </a:ext>
                </a:extLst>
              </a:tr>
              <a:tr h="43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Banana peppers</a:t>
                      </a:r>
                      <a:endParaRPr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40832227"/>
                  </a:ext>
                </a:extLst>
              </a:tr>
              <a:tr h="436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u="none" strike="noStrike" cap="none" dirty="0"/>
                        <a:t>Jalapenos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878520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>
            <a:spLocks noGrp="1"/>
          </p:cNvSpPr>
          <p:nvPr>
            <p:ph type="title"/>
          </p:nvPr>
        </p:nvSpPr>
        <p:spPr>
          <a:xfrm>
            <a:off x="1085281" y="283066"/>
            <a:ext cx="5772720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  <a:t>Build Your Own Bowl</a:t>
            </a:r>
            <a:endParaRPr dirty="0"/>
          </a:p>
        </p:txBody>
      </p:sp>
      <p:sp>
        <p:nvSpPr>
          <p:cNvPr id="359" name="Google Shape;359;p22"/>
          <p:cNvSpPr/>
          <p:nvPr/>
        </p:nvSpPr>
        <p:spPr>
          <a:xfrm>
            <a:off x="401356" y="1284126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360" name="Google Shape;360;p22"/>
          <p:cNvSpPr/>
          <p:nvPr/>
        </p:nvSpPr>
        <p:spPr>
          <a:xfrm>
            <a:off x="401356" y="3352357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361" name="Google Shape;361;p22"/>
          <p:cNvSpPr txBox="1"/>
          <p:nvPr/>
        </p:nvSpPr>
        <p:spPr>
          <a:xfrm>
            <a:off x="1085280" y="1286466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Base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945430" y="3429000"/>
            <a:ext cx="29097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Protein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*see rotating items*</a:t>
            </a:r>
            <a:endParaRPr dirty="0"/>
          </a:p>
        </p:txBody>
      </p:sp>
      <p:sp>
        <p:nvSpPr>
          <p:cNvPr id="363" name="Google Shape;363;p22"/>
          <p:cNvSpPr/>
          <p:nvPr/>
        </p:nvSpPr>
        <p:spPr>
          <a:xfrm>
            <a:off x="4572000" y="1284126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364" name="Google Shape;364;p22"/>
          <p:cNvSpPr txBox="1"/>
          <p:nvPr/>
        </p:nvSpPr>
        <p:spPr>
          <a:xfrm>
            <a:off x="5038344" y="1286466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Toppings</a:t>
            </a:r>
            <a:endParaRPr dirty="0"/>
          </a:p>
        </p:txBody>
      </p:sp>
      <p:graphicFrame>
        <p:nvGraphicFramePr>
          <p:cNvPr id="365" name="Google Shape;365;p22"/>
          <p:cNvGraphicFramePr/>
          <p:nvPr>
            <p:extLst>
              <p:ext uri="{D42A27DB-BD31-4B8C-83A1-F6EECF244321}">
                <p14:modId xmlns:p14="http://schemas.microsoft.com/office/powerpoint/2010/main" val="3660189787"/>
              </p:ext>
            </p:extLst>
          </p:nvPr>
        </p:nvGraphicFramePr>
        <p:xfrm>
          <a:off x="5038343" y="1826461"/>
          <a:ext cx="3614099" cy="374905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870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Cabbage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Broccoli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Bean sprouts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Mushrooms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Zucchini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Carrots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Spinach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 onions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Bell peppers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Jalapenos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Banana peppers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Pineapple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6" name="Google Shape;366;p22"/>
          <p:cNvGraphicFramePr/>
          <p:nvPr>
            <p:extLst>
              <p:ext uri="{D42A27DB-BD31-4B8C-83A1-F6EECF244321}">
                <p14:modId xmlns:p14="http://schemas.microsoft.com/office/powerpoint/2010/main" val="1450764119"/>
              </p:ext>
            </p:extLst>
          </p:nvPr>
        </p:nvGraphicFramePr>
        <p:xfrm>
          <a:off x="620449" y="1832296"/>
          <a:ext cx="3614104" cy="121035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73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Whole-wheat pasta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White rice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Rice noodles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7" name="Google Shape;367;p22" descr="Green check mark symbol" title="Green check mark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446" y="1926113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2" descr="Yellow yield symbol" title="Yellow yield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61837" y="253813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2" descr="Green check mark symbol" title="Green check mark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3647" y="3243440"/>
            <a:ext cx="370295" cy="371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78045" y="4912227"/>
            <a:ext cx="0" cy="1766492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71" name="Google Shape;371;p22"/>
          <p:cNvSpPr txBox="1"/>
          <p:nvPr/>
        </p:nvSpPr>
        <p:spPr>
          <a:xfrm>
            <a:off x="620449" y="5027911"/>
            <a:ext cx="314268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a Veggie Pasta Bowl:</a:t>
            </a:r>
            <a:endParaRPr sz="12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Whole-wheat pasta + bean sprouts + zucchini + spinach + onions + bell peppers + carrots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Google Shape;37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8282" y="4912227"/>
            <a:ext cx="3859763" cy="0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73" name="Google Shape;373;p22"/>
          <p:cNvSpPr/>
          <p:nvPr/>
        </p:nvSpPr>
        <p:spPr>
          <a:xfrm>
            <a:off x="4572000" y="5709946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374" name="Google Shape;374;p22"/>
          <p:cNvSpPr txBox="1"/>
          <p:nvPr/>
        </p:nvSpPr>
        <p:spPr>
          <a:xfrm>
            <a:off x="5038344" y="5714625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Dressing</a:t>
            </a:r>
            <a:endParaRPr dirty="0"/>
          </a:p>
        </p:txBody>
      </p:sp>
      <p:pic>
        <p:nvPicPr>
          <p:cNvPr id="23" name="Google Shape;172;p17" descr="Yellow yield symbol" title="Yellow yield symbol">
            <a:extLst>
              <a:ext uri="{FF2B5EF4-FFF2-40B4-BE49-F238E27FC236}">
                <a16:creationId xmlns:a16="http://schemas.microsoft.com/office/drawing/2014/main" id="{0FDA26A5-5FBB-EC46-93AF-22505525B2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5;p17" descr="Green check mark symbol" title="Green check mark symbol">
            <a:extLst>
              <a:ext uri="{FF2B5EF4-FFF2-40B4-BE49-F238E27FC236}">
                <a16:creationId xmlns:a16="http://schemas.microsoft.com/office/drawing/2014/main" id="{8C189803-A5CF-5040-B098-B1AFF30311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76;p17" descr="Red stop symbol" title="Red stop symbol">
            <a:extLst>
              <a:ext uri="{FF2B5EF4-FFF2-40B4-BE49-F238E27FC236}">
                <a16:creationId xmlns:a16="http://schemas.microsoft.com/office/drawing/2014/main" id="{98751A7B-1ED0-6545-B26C-4005302C60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7" name="Google Shape;346;p21" descr="Low Sodium Symbol" title="Low Sodium Symbol">
            <a:extLst>
              <a:ext uri="{FF2B5EF4-FFF2-40B4-BE49-F238E27FC236}">
                <a16:creationId xmlns:a16="http://schemas.microsoft.com/office/drawing/2014/main" id="{914BC825-1943-E249-90AB-F970A0E8BC6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6741" y="194066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46;p21" descr="Low Sodium Symbol" title="Low Sodium Symbol">
            <a:extLst>
              <a:ext uri="{FF2B5EF4-FFF2-40B4-BE49-F238E27FC236}">
                <a16:creationId xmlns:a16="http://schemas.microsoft.com/office/drawing/2014/main" id="{7738A1F0-37B1-2F42-854B-623B1AB7E2C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6741" y="250553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46;p21" descr="Low Sodium Symbol" title="Low Sodium Symbol">
            <a:extLst>
              <a:ext uri="{FF2B5EF4-FFF2-40B4-BE49-F238E27FC236}">
                <a16:creationId xmlns:a16="http://schemas.microsoft.com/office/drawing/2014/main" id="{C4F08CB5-D13F-6B42-99EA-5A498F8836A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8895" y="3245310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80FC3C53-BF30-D146-BF8B-ED0EE25867A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2184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81;p23" descr="Low Sodium Symbol" title="Low Sodium Symbol">
            <a:extLst>
              <a:ext uri="{FF2B5EF4-FFF2-40B4-BE49-F238E27FC236}">
                <a16:creationId xmlns:a16="http://schemas.microsoft.com/office/drawing/2014/main" id="{6806F72A-34E5-FE4A-BDA8-E1C781D7025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3956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84;p23" descr="High Sodium Symbol" title="High Sodium Symbol">
            <a:extLst>
              <a:ext uri="{FF2B5EF4-FFF2-40B4-BE49-F238E27FC236}">
                <a16:creationId xmlns:a16="http://schemas.microsoft.com/office/drawing/2014/main" id="{91D3884C-B204-5E43-A1CD-06BC8318422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1362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21;p15" descr="G4G Logo" title="G4G Logo">
            <a:extLst>
              <a:ext uri="{FF2B5EF4-FFF2-40B4-BE49-F238E27FC236}">
                <a16:creationId xmlns:a16="http://schemas.microsoft.com/office/drawing/2014/main" id="{E54021C1-F535-C44E-A29B-67EFE102A19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b="-5270"/>
          <a:stretch/>
        </p:blipFill>
        <p:spPr>
          <a:xfrm>
            <a:off x="7214616" y="54864"/>
            <a:ext cx="999179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"/>
          <p:cNvSpPr txBox="1">
            <a:spLocks noGrp="1"/>
          </p:cNvSpPr>
          <p:nvPr>
            <p:ph type="title"/>
          </p:nvPr>
        </p:nvSpPr>
        <p:spPr>
          <a:xfrm>
            <a:off x="2286000" y="240459"/>
            <a:ext cx="4572000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latin typeface="Arial Black"/>
                <a:ea typeface="Arial Black"/>
                <a:cs typeface="Arial Black"/>
                <a:sym typeface="Arial Black"/>
              </a:rPr>
              <a:t>Taco Bar</a:t>
            </a:r>
            <a:endParaRPr dirty="0"/>
          </a:p>
        </p:txBody>
      </p:sp>
      <p:pic>
        <p:nvPicPr>
          <p:cNvPr id="380" name="Google Shape;380;p23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184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3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6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3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 descr="High Sodium Symbol" title="High Sodium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1362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3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3" descr="Red stop symbol" title="Red stop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388" name="Google Shape;388;p23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7970" y="179837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3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1362" y="179837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3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71362" y="2320326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3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71362" y="2877179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3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71362" y="5540366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3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71362" y="6095895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3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517971" y="4991666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3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517971" y="5540366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3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1362" y="3939658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3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1362" y="499166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3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1362" y="4499177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3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7970" y="3939658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3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7970" y="2877179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3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7970" y="232032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3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7970" y="34335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3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470" y="179837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3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70" y="4991666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3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70" y="4499177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3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70" y="6095895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3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505" y="287717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3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505" y="3939658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3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505" y="34335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3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505" y="232032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3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505" y="179837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3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505" y="554036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3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505" y="499166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3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470" y="554036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3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470" y="3939658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3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70" y="2877179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3" descr="High Sodium Symbol" title="High Sodium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470" y="2320326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399;p23" descr="Green check mark symbol" title="Green check mark symbol">
            <a:extLst>
              <a:ext uri="{FF2B5EF4-FFF2-40B4-BE49-F238E27FC236}">
                <a16:creationId xmlns:a16="http://schemas.microsoft.com/office/drawing/2014/main" id="{A574F768-7CD1-CB40-A35E-BBF7E4BF2E9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7970" y="4499177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08;p23" descr="Low Sodium Symbol" title="Low Sodium Symbol">
            <a:extLst>
              <a:ext uri="{FF2B5EF4-FFF2-40B4-BE49-F238E27FC236}">
                <a16:creationId xmlns:a16="http://schemas.microsoft.com/office/drawing/2014/main" id="{9824DF19-6348-6D4E-BF34-3C7911EB2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505" y="4499177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82;p14" descr="G4G Logo" title="G4G Logo">
            <a:extLst>
              <a:ext uri="{FF2B5EF4-FFF2-40B4-BE49-F238E27FC236}">
                <a16:creationId xmlns:a16="http://schemas.microsoft.com/office/drawing/2014/main" id="{0683E9DA-8429-CC47-8731-9AEEEFA1F9C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b="-5270"/>
          <a:stretch/>
        </p:blipFill>
        <p:spPr>
          <a:xfrm>
            <a:off x="1664208" y="73152"/>
            <a:ext cx="999179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395;p23" descr="Yellow yield symbol" title="Yellow yield symbol">
            <a:extLst>
              <a:ext uri="{FF2B5EF4-FFF2-40B4-BE49-F238E27FC236}">
                <a16:creationId xmlns:a16="http://schemas.microsoft.com/office/drawing/2014/main" id="{8327A8DE-59A8-7341-BB0C-E532644299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517970" y="6083497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04;p23" descr="Moderate Sodium Symbol" title="Moderate Sodium Symbol">
            <a:extLst>
              <a:ext uri="{FF2B5EF4-FFF2-40B4-BE49-F238E27FC236}">
                <a16:creationId xmlns:a16="http://schemas.microsoft.com/office/drawing/2014/main" id="{0FC8794A-C1E0-D444-99D7-6012678197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118" y="6062140"/>
            <a:ext cx="262316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98C63ED-25B7-8D48-88AF-40C7BF09102F}"/>
              </a:ext>
            </a:extLst>
          </p:cNvPr>
          <p:cNvSpPr txBox="1"/>
          <p:nvPr/>
        </p:nvSpPr>
        <p:spPr>
          <a:xfrm>
            <a:off x="314638" y="3406011"/>
            <a:ext cx="380578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/>
              <a:t>BASE</a:t>
            </a:r>
            <a:endParaRPr 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AF1C6F-D561-B84C-BEE8-3E8D4ED4832B}"/>
              </a:ext>
            </a:extLst>
          </p:cNvPr>
          <p:cNvSpPr txBox="1"/>
          <p:nvPr/>
        </p:nvSpPr>
        <p:spPr>
          <a:xfrm>
            <a:off x="455321" y="1204918"/>
            <a:ext cx="380578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/>
              <a:t>PROTEIN</a:t>
            </a:r>
            <a:endParaRPr lang="en-US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EE28C1-52C2-3749-BE0A-25B7A95AAB4A}"/>
              </a:ext>
            </a:extLst>
          </p:cNvPr>
          <p:cNvSpPr txBox="1"/>
          <p:nvPr/>
        </p:nvSpPr>
        <p:spPr>
          <a:xfrm>
            <a:off x="4398980" y="1162911"/>
            <a:ext cx="4404554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/>
              <a:t>TOPPINGS</a:t>
            </a:r>
            <a:endParaRPr lang="en-US" sz="24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F37C11D-DCE7-C54E-AF4D-B6D8891B9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900715"/>
              </p:ext>
            </p:extLst>
          </p:nvPr>
        </p:nvGraphicFramePr>
        <p:xfrm>
          <a:off x="317447" y="1688785"/>
          <a:ext cx="3943659" cy="1740213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939853">
                  <a:extLst>
                    <a:ext uri="{9D8B030D-6E8A-4147-A177-3AD203B41FA5}">
                      <a16:colId xmlns:a16="http://schemas.microsoft.com/office/drawing/2014/main" val="411796911"/>
                    </a:ext>
                  </a:extLst>
                </a:gridCol>
                <a:gridCol w="3003806">
                  <a:extLst>
                    <a:ext uri="{9D8B030D-6E8A-4147-A177-3AD203B41FA5}">
                      <a16:colId xmlns:a16="http://schemas.microsoft.com/office/drawing/2014/main" val="2142144887"/>
                    </a:ext>
                  </a:extLst>
                </a:gridCol>
              </a:tblGrid>
              <a:tr h="580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Shredded chicken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571141625"/>
                  </a:ext>
                </a:extLst>
              </a:tr>
              <a:tr h="580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Carn</a:t>
                      </a:r>
                      <a:r>
                        <a:rPr lang="en-US" sz="2400" dirty="0"/>
                        <a:t>e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asada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913071327"/>
                  </a:ext>
                </a:extLst>
              </a:tr>
              <a:tr h="580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Pork carnitas 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97642556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3E0EF6-76EC-884E-9E69-CB59DCCD0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81462"/>
              </p:ext>
            </p:extLst>
          </p:nvPr>
        </p:nvGraphicFramePr>
        <p:xfrm>
          <a:off x="340466" y="3827457"/>
          <a:ext cx="3943659" cy="2699535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939853">
                  <a:extLst>
                    <a:ext uri="{9D8B030D-6E8A-4147-A177-3AD203B41FA5}">
                      <a16:colId xmlns:a16="http://schemas.microsoft.com/office/drawing/2014/main" val="3093011785"/>
                    </a:ext>
                  </a:extLst>
                </a:gridCol>
                <a:gridCol w="3003806">
                  <a:extLst>
                    <a:ext uri="{9D8B030D-6E8A-4147-A177-3AD203B41FA5}">
                      <a16:colId xmlns:a16="http://schemas.microsoft.com/office/drawing/2014/main" val="3596606669"/>
                    </a:ext>
                  </a:extLst>
                </a:gridCol>
              </a:tblGrid>
              <a:tr h="5399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Cilantro brown rice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129641592"/>
                  </a:ext>
                </a:extLst>
              </a:tr>
              <a:tr h="5399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Black beans</a:t>
                      </a:r>
                      <a:endParaRPr lang="en-US" sz="24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95513448"/>
                  </a:ext>
                </a:extLst>
              </a:tr>
              <a:tr h="5399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Kidney beans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556390766"/>
                  </a:ext>
                </a:extLst>
              </a:tr>
              <a:tr h="5399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Cilantro white rice</a:t>
                      </a:r>
                      <a:endParaRPr lang="en-US" sz="24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8763727"/>
                  </a:ext>
                </a:extLst>
              </a:tr>
              <a:tr h="5399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Tortillas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655255080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1020CE-D41D-0048-B1E5-607BBF611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957302"/>
              </p:ext>
            </p:extLst>
          </p:nvPr>
        </p:nvGraphicFramePr>
        <p:xfrm>
          <a:off x="4483180" y="1684500"/>
          <a:ext cx="4320354" cy="4759614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16310">
                  <a:extLst>
                    <a:ext uri="{9D8B030D-6E8A-4147-A177-3AD203B41FA5}">
                      <a16:colId xmlns:a16="http://schemas.microsoft.com/office/drawing/2014/main" val="1787348051"/>
                    </a:ext>
                  </a:extLst>
                </a:gridCol>
                <a:gridCol w="3504044">
                  <a:extLst>
                    <a:ext uri="{9D8B030D-6E8A-4147-A177-3AD203B41FA5}">
                      <a16:colId xmlns:a16="http://schemas.microsoft.com/office/drawing/2014/main" val="2714728653"/>
                    </a:ext>
                  </a:extLst>
                </a:gridCol>
              </a:tblGrid>
              <a:tr h="528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Shredded lettuce 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867218264"/>
                  </a:ext>
                </a:extLst>
              </a:tr>
              <a:tr h="528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Salsa verde</a:t>
                      </a:r>
                      <a:endParaRPr sz="2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759676669"/>
                  </a:ext>
                </a:extLst>
              </a:tr>
              <a:tr h="528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Salsa roja 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475125711"/>
                  </a:ext>
                </a:extLst>
              </a:tr>
              <a:tr h="528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Guacamole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303531932"/>
                  </a:ext>
                </a:extLst>
              </a:tr>
              <a:tr h="528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Cilantro corn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994739041"/>
                  </a:ext>
                </a:extLst>
              </a:tr>
              <a:tr h="528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Pico de gallo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832090725"/>
                  </a:ext>
                </a:extLst>
              </a:tr>
              <a:tr h="528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Cheese sauce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132404874"/>
                  </a:ext>
                </a:extLst>
              </a:tr>
              <a:tr h="528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 cream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26775061"/>
                  </a:ext>
                </a:extLst>
              </a:tr>
              <a:tr h="528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Shredded cheese</a:t>
                      </a:r>
                      <a:endParaRPr sz="2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8142295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4"/>
          <p:cNvSpPr txBox="1">
            <a:spLocks noGrp="1"/>
          </p:cNvSpPr>
          <p:nvPr>
            <p:ph type="title"/>
          </p:nvPr>
        </p:nvSpPr>
        <p:spPr>
          <a:xfrm>
            <a:off x="390929" y="283464"/>
            <a:ext cx="6631966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900" b="1" dirty="0">
                <a:latin typeface="Arial Black"/>
                <a:ea typeface="Arial Black"/>
                <a:cs typeface="Arial Black"/>
                <a:sym typeface="Arial Black"/>
              </a:rPr>
              <a:t>Build Your Own Burrito Bowl</a:t>
            </a:r>
            <a:endParaRPr sz="2900" dirty="0"/>
          </a:p>
        </p:txBody>
      </p:sp>
      <p:sp>
        <p:nvSpPr>
          <p:cNvPr id="427" name="Google Shape;427;p24"/>
          <p:cNvSpPr/>
          <p:nvPr/>
        </p:nvSpPr>
        <p:spPr>
          <a:xfrm>
            <a:off x="390929" y="1144718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428" name="Google Shape;428;p24"/>
          <p:cNvSpPr/>
          <p:nvPr/>
        </p:nvSpPr>
        <p:spPr>
          <a:xfrm>
            <a:off x="300508" y="4192746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429" name="Google Shape;429;p24"/>
          <p:cNvSpPr txBox="1"/>
          <p:nvPr/>
        </p:nvSpPr>
        <p:spPr>
          <a:xfrm>
            <a:off x="857273" y="1090964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Base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4"/>
          <p:cNvSpPr txBox="1"/>
          <p:nvPr/>
        </p:nvSpPr>
        <p:spPr>
          <a:xfrm>
            <a:off x="807040" y="4224865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Protein</a:t>
            </a:r>
            <a:endParaRPr dirty="0"/>
          </a:p>
        </p:txBody>
      </p:sp>
      <p:sp>
        <p:nvSpPr>
          <p:cNvPr id="431" name="Google Shape;431;p24"/>
          <p:cNvSpPr/>
          <p:nvPr/>
        </p:nvSpPr>
        <p:spPr>
          <a:xfrm>
            <a:off x="4572000" y="1140039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432" name="Google Shape;432;p24"/>
          <p:cNvSpPr txBox="1"/>
          <p:nvPr/>
        </p:nvSpPr>
        <p:spPr>
          <a:xfrm>
            <a:off x="5038344" y="1151716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Toppings</a:t>
            </a:r>
            <a:endParaRPr dirty="0"/>
          </a:p>
        </p:txBody>
      </p:sp>
      <p:graphicFrame>
        <p:nvGraphicFramePr>
          <p:cNvPr id="433" name="Google Shape;433;p24"/>
          <p:cNvGraphicFramePr/>
          <p:nvPr>
            <p:extLst>
              <p:ext uri="{D42A27DB-BD31-4B8C-83A1-F6EECF244321}">
                <p14:modId xmlns:p14="http://schemas.microsoft.com/office/powerpoint/2010/main" val="4019438713"/>
              </p:ext>
            </p:extLst>
          </p:nvPr>
        </p:nvGraphicFramePr>
        <p:xfrm>
          <a:off x="906808" y="4780722"/>
          <a:ext cx="3185879" cy="1451851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871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9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Shredded chicken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9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asada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Pork carnitas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4" name="Google Shape;434;p24"/>
          <p:cNvGraphicFramePr/>
          <p:nvPr>
            <p:extLst>
              <p:ext uri="{D42A27DB-BD31-4B8C-83A1-F6EECF244321}">
                <p14:modId xmlns:p14="http://schemas.microsoft.com/office/powerpoint/2010/main" val="4145191539"/>
              </p:ext>
            </p:extLst>
          </p:nvPr>
        </p:nvGraphicFramePr>
        <p:xfrm>
          <a:off x="5038344" y="1702966"/>
          <a:ext cx="3392225" cy="262130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848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Shredded lettuce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dirty="0"/>
                        <a:t>Salsa verde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dirty="0"/>
                        <a:t>Salsa roja</a:t>
                      </a:r>
                      <a:endParaRPr sz="2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dirty="0"/>
                        <a:t>Guacamole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dirty="0"/>
                        <a:t>Cilantro corn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dirty="0"/>
                        <a:t>Pico de gallo</a:t>
                      </a:r>
                      <a:endParaRPr sz="2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Cheese sauce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 cream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5" name="Google Shape;435;p24"/>
          <p:cNvGraphicFramePr/>
          <p:nvPr>
            <p:extLst>
              <p:ext uri="{D42A27DB-BD31-4B8C-83A1-F6EECF244321}">
                <p14:modId xmlns:p14="http://schemas.microsoft.com/office/powerpoint/2010/main" val="2207960592"/>
              </p:ext>
            </p:extLst>
          </p:nvPr>
        </p:nvGraphicFramePr>
        <p:xfrm>
          <a:off x="975532" y="1559181"/>
          <a:ext cx="3185879" cy="222730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85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1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Cilantro brown rice</a:t>
                      </a:r>
                      <a:endParaRPr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dirty="0"/>
                        <a:t>Kidney beans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dirty="0"/>
                        <a:t>Black beans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872511052"/>
                  </a:ext>
                </a:extLst>
              </a:tr>
              <a:tr h="8375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Cilantro white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Tortillas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85096077"/>
                  </a:ext>
                </a:extLst>
              </a:tr>
            </a:tbl>
          </a:graphicData>
        </a:graphic>
      </p:graphicFrame>
      <p:pic>
        <p:nvPicPr>
          <p:cNvPr id="436" name="Google Shape;436;p24" descr="Yellow yield symbol" title="Yellow yield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002883" y="3187181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4" descr="Green check mark symbol" title="Green check mark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312" y="4875461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4" descr="Yellow yield symbol" title="Yellow yield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89679" y="5680771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4" descr="Green check mark symbol" title="Green check mark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7440" y="2381358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4" descr="Yellow yield symbol" title="Yellow yield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177441" y="3757606"/>
            <a:ext cx="374904" cy="3749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Google Shape;441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31659" y="4802356"/>
            <a:ext cx="0" cy="1766492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2" name="Google Shape;442;p24"/>
          <p:cNvSpPr txBox="1"/>
          <p:nvPr/>
        </p:nvSpPr>
        <p:spPr>
          <a:xfrm>
            <a:off x="4478941" y="4901560"/>
            <a:ext cx="466505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a Fajita Chicken Burrito Bowl:</a:t>
            </a:r>
            <a:endParaRPr sz="12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Cilantro brown rice + black beans + shredded chicken + shredded lettuce + cilantro corn + pico de gallo + guacamole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3" name="Google Shape;443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31659" y="4686672"/>
            <a:ext cx="4318709" cy="0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pic>
        <p:nvPicPr>
          <p:cNvPr id="444" name="Google Shape;444;p24" descr="Green check mark symbol" title="Green check mark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837" y="1660220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72;p17" descr="Yellow yield symbol" title="Yellow yield symbol">
            <a:extLst>
              <a:ext uri="{FF2B5EF4-FFF2-40B4-BE49-F238E27FC236}">
                <a16:creationId xmlns:a16="http://schemas.microsoft.com/office/drawing/2014/main" id="{9612ABFC-A99C-2C4F-8C9E-40C56C2A0D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75;p17" descr="Green check mark symbol" title="Green check mark symbol">
            <a:extLst>
              <a:ext uri="{FF2B5EF4-FFF2-40B4-BE49-F238E27FC236}">
                <a16:creationId xmlns:a16="http://schemas.microsoft.com/office/drawing/2014/main" id="{B17F2FB5-B153-DD45-AFB4-D55B4FAB2A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76;p17" descr="Red stop symbol" title="Red stop symbol">
            <a:extLst>
              <a:ext uri="{FF2B5EF4-FFF2-40B4-BE49-F238E27FC236}">
                <a16:creationId xmlns:a16="http://schemas.microsoft.com/office/drawing/2014/main" id="{A14D6D8A-BE17-924A-9B18-23F0888E95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9" name="Google Shape;413;p23" descr="Low Sodium Symbol" title="Low Sodium Symbol">
            <a:extLst>
              <a:ext uri="{FF2B5EF4-FFF2-40B4-BE49-F238E27FC236}">
                <a16:creationId xmlns:a16="http://schemas.microsoft.com/office/drawing/2014/main" id="{3F5F92F4-0114-CE41-8038-226F4E6D047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7735" y="238720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413;p23" descr="Low Sodium Symbol" title="Low Sodium Symbol">
            <a:extLst>
              <a:ext uri="{FF2B5EF4-FFF2-40B4-BE49-F238E27FC236}">
                <a16:creationId xmlns:a16="http://schemas.microsoft.com/office/drawing/2014/main" id="{0CAF87A3-5B09-FD48-864A-607C1940E53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7735" y="3721574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403;p23" descr="Low Sodium Symbol" title="Low Sodium Symbol">
            <a:extLst>
              <a:ext uri="{FF2B5EF4-FFF2-40B4-BE49-F238E27FC236}">
                <a16:creationId xmlns:a16="http://schemas.microsoft.com/office/drawing/2014/main" id="{1750A45A-AC44-7C40-99EB-94B216CEDA4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1657" y="4897941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416;p23" descr="Moderate Sodium Symbol" title="Moderate Sodium Symbol">
            <a:extLst>
              <a:ext uri="{FF2B5EF4-FFF2-40B4-BE49-F238E27FC236}">
                <a16:creationId xmlns:a16="http://schemas.microsoft.com/office/drawing/2014/main" id="{885FCB06-8429-F54C-A540-EEE5BD3622E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47454" y="5788553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417;p23" descr="High Sodium Symbol" title="High Sodium Symbol">
            <a:extLst>
              <a:ext uri="{FF2B5EF4-FFF2-40B4-BE49-F238E27FC236}">
                <a16:creationId xmlns:a16="http://schemas.microsoft.com/office/drawing/2014/main" id="{3C54DCBA-95B9-634D-A12E-186AB59896C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30447" y="5423893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15;p23" descr="Low Sodium Symbol" title="Low Sodium Symbol">
            <a:extLst>
              <a:ext uri="{FF2B5EF4-FFF2-40B4-BE49-F238E27FC236}">
                <a16:creationId xmlns:a16="http://schemas.microsoft.com/office/drawing/2014/main" id="{9FC26561-8553-FB4E-BFAF-62C5813066F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30447" y="2986053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415;p23" descr="Low Sodium Symbol" title="Low Sodium Symbol">
            <a:extLst>
              <a:ext uri="{FF2B5EF4-FFF2-40B4-BE49-F238E27FC236}">
                <a16:creationId xmlns:a16="http://schemas.microsoft.com/office/drawing/2014/main" id="{C5748D66-668E-FB4E-AA50-773088224BC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94738" y="165055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44;p24" descr="Green check mark symbol" title="Green check mark symbol">
            <a:extLst>
              <a:ext uri="{FF2B5EF4-FFF2-40B4-BE49-F238E27FC236}">
                <a16:creationId xmlns:a16="http://schemas.microsoft.com/office/drawing/2014/main" id="{3E11BD06-D4C6-4E45-92D7-EC5492A1C1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005" y="238488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16;p23" descr="Moderate Sodium Symbol" title="Moderate Sodium Symbol">
            <a:extLst>
              <a:ext uri="{FF2B5EF4-FFF2-40B4-BE49-F238E27FC236}">
                <a16:creationId xmlns:a16="http://schemas.microsoft.com/office/drawing/2014/main" id="{E8566DA8-F89D-924D-B176-1A3ACD2F431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51923" y="2360216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16;p23" descr="Moderate Sodium Symbol" title="Moderate Sodium Symbol">
            <a:extLst>
              <a:ext uri="{FF2B5EF4-FFF2-40B4-BE49-F238E27FC236}">
                <a16:creationId xmlns:a16="http://schemas.microsoft.com/office/drawing/2014/main" id="{61696CD1-C077-C848-AB58-80A52A9CE24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39972" y="3380736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EC9CDF3A-1E89-504A-A2B6-438DEE5C120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2184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381;p23" descr="Low Sodium Symbol" title="Low Sodium Symbol">
            <a:extLst>
              <a:ext uri="{FF2B5EF4-FFF2-40B4-BE49-F238E27FC236}">
                <a16:creationId xmlns:a16="http://schemas.microsoft.com/office/drawing/2014/main" id="{54E9A43A-A19B-A245-BF37-1ED89CE0CF2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3956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384;p23" descr="High Sodium Symbol" title="High Sodium Symbol">
            <a:extLst>
              <a:ext uri="{FF2B5EF4-FFF2-40B4-BE49-F238E27FC236}">
                <a16:creationId xmlns:a16="http://schemas.microsoft.com/office/drawing/2014/main" id="{7E88A3B2-6068-144F-A033-4DF0DF5BB27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1362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21;p15" descr="G4G Logo" title="G4G Logo">
            <a:extLst>
              <a:ext uri="{FF2B5EF4-FFF2-40B4-BE49-F238E27FC236}">
                <a16:creationId xmlns:a16="http://schemas.microsoft.com/office/drawing/2014/main" id="{E7E91D48-6256-5E4B-ABB8-CC5A200FE40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b="-5270"/>
          <a:stretch/>
        </p:blipFill>
        <p:spPr>
          <a:xfrm>
            <a:off x="7214616" y="54864"/>
            <a:ext cx="999179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25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735" y="5890988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5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4711" y="1916217"/>
            <a:ext cx="281365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5"/>
          <p:cNvSpPr txBox="1">
            <a:spLocks noGrp="1"/>
          </p:cNvSpPr>
          <p:nvPr>
            <p:ph type="title"/>
          </p:nvPr>
        </p:nvSpPr>
        <p:spPr>
          <a:xfrm>
            <a:off x="2286000" y="240459"/>
            <a:ext cx="4572000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latin typeface="Arial Black"/>
                <a:ea typeface="Arial Black"/>
                <a:cs typeface="Arial Black"/>
                <a:sym typeface="Arial Black"/>
              </a:rPr>
              <a:t>Deli Bar</a:t>
            </a:r>
            <a:endParaRPr dirty="0"/>
          </a:p>
        </p:txBody>
      </p:sp>
      <p:pic>
        <p:nvPicPr>
          <p:cNvPr id="453" name="Google Shape;453;p25" descr="G4G Logo" title="G4G Logo"/>
          <p:cNvPicPr preferRelativeResize="0"/>
          <p:nvPr/>
        </p:nvPicPr>
        <p:blipFill rotWithShape="1">
          <a:blip r:embed="rId5">
            <a:alphaModFix/>
          </a:blip>
          <a:srcRect b="-5270"/>
          <a:stretch/>
        </p:blipFill>
        <p:spPr>
          <a:xfrm>
            <a:off x="1789467" y="71946"/>
            <a:ext cx="869884" cy="9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5" descr="Green check mark symbol" title="Green check mark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6851" y="1473311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5" descr="Green check mark symbol" title="Green check mark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6852" y="2268957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5" descr="Green check mark symbol" title="Green check mark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6852" y="2663001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5" descr="Green check mark symbol" title="Green check mark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6852" y="3088429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5" descr="Green check mark symbol" title="Green check mark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6852" y="347558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5" descr="Green check mark symbol" title="Green check mark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6852" y="3884075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5" descr="Green check mark symbol" title="Green check mark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6852" y="4284060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5" descr="Yellow yield symbol" title="Yellow yield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473004" y="22840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5" descr="Green check mark symbol" title="Green check mark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3004" y="14907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5" descr="Green check mark symbol" title="Green check mark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6852" y="4697799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5" descr="Yellow yield symbol" title="Yellow yield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473004" y="267394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5" descr="Yellow yield symbol" title="Yellow yield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473004" y="3075040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5" descr="Yellow yield symbol" title="Yellow yield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473004" y="3464960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5" descr="Yellow yield symbol" title="Yellow yield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473004" y="5106128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5" descr="Yellow yield symbol" title="Yellow yield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473004" y="5488846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5" descr="Yellow yield symbol" title="Yellow yield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473005" y="5895143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5" descr="Green check mark symbol" title="Green check mark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3004" y="4679157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5" descr="Green check mark symbol" title="Green check mark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3004" y="428270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5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099" y="308842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5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099" y="2268957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5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099" y="2663001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5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099" y="1473311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5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568" y="1858274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5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099" y="3884075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5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099" y="347558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5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591" y="3077891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5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911" y="2673941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5" descr="High Sodium Symbol" title="High Sodium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9047" y="3456051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5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568" y="468856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5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568" y="428082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5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568" y="5505004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5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568" y="5103855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5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231" y="228836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5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568" y="1486134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5" descr="Yellow yield symbol" title="Yellow yield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473004" y="1873948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54;p25" descr="High Sodium Symbol" title="High Sodium Symbol">
            <a:extLst>
              <a:ext uri="{FF2B5EF4-FFF2-40B4-BE49-F238E27FC236}">
                <a16:creationId xmlns:a16="http://schemas.microsoft.com/office/drawing/2014/main" id="{152B434A-E3E3-6548-839B-483E889A98F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8096" y="6294526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19B30657-B0CB-1C42-910D-8011C36A10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184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381;p23" descr="Low Sodium Symbol" title="Low Sodium Symbol">
            <a:extLst>
              <a:ext uri="{FF2B5EF4-FFF2-40B4-BE49-F238E27FC236}">
                <a16:creationId xmlns:a16="http://schemas.microsoft.com/office/drawing/2014/main" id="{61B60785-8E4F-2644-9138-A7210E61BD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6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82;p23" descr="Yellow yield symbol" title="Yellow yield symbol">
            <a:extLst>
              <a:ext uri="{FF2B5EF4-FFF2-40B4-BE49-F238E27FC236}">
                <a16:creationId xmlns:a16="http://schemas.microsoft.com/office/drawing/2014/main" id="{DA3F9683-CC8F-8F49-AD43-8D91C94357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84;p23" descr="High Sodium Symbol" title="High Sodium Symbol">
            <a:extLst>
              <a:ext uri="{FF2B5EF4-FFF2-40B4-BE49-F238E27FC236}">
                <a16:creationId xmlns:a16="http://schemas.microsoft.com/office/drawing/2014/main" id="{5B166E1E-F3D7-0A40-BD1B-2B4DB4133F7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1362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385;p23" descr="Green check mark symbol" title="Green check mark symbol">
            <a:extLst>
              <a:ext uri="{FF2B5EF4-FFF2-40B4-BE49-F238E27FC236}">
                <a16:creationId xmlns:a16="http://schemas.microsoft.com/office/drawing/2014/main" id="{C33EE848-CF18-E14E-A31E-CC07C144ADD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386;p23" descr="Red stop symbol" title="Red stop symbol">
            <a:extLst>
              <a:ext uri="{FF2B5EF4-FFF2-40B4-BE49-F238E27FC236}">
                <a16:creationId xmlns:a16="http://schemas.microsoft.com/office/drawing/2014/main" id="{463E0991-0855-C34A-B21A-C017B29C22A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59" name="Google Shape;460;p25" descr="Green check mark symbol" title="Green check mark symbol">
            <a:extLst>
              <a:ext uri="{FF2B5EF4-FFF2-40B4-BE49-F238E27FC236}">
                <a16:creationId xmlns:a16="http://schemas.microsoft.com/office/drawing/2014/main" id="{FD13E596-7379-5B48-89E6-FCE240BE9CD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6852" y="1881804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484;p25" descr="Low Sodium Symbol" title="Low Sodium Symbol">
            <a:extLst>
              <a:ext uri="{FF2B5EF4-FFF2-40B4-BE49-F238E27FC236}">
                <a16:creationId xmlns:a16="http://schemas.microsoft.com/office/drawing/2014/main" id="{9134C6D9-3F72-574C-B360-E53D004D9C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099" y="4284060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484;p25" descr="Low Sodium Symbol" title="Low Sodium Symbol">
            <a:extLst>
              <a:ext uri="{FF2B5EF4-FFF2-40B4-BE49-F238E27FC236}">
                <a16:creationId xmlns:a16="http://schemas.microsoft.com/office/drawing/2014/main" id="{67F392EE-32D1-B64B-8976-99E3AEA712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099" y="4697799"/>
            <a:ext cx="281365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BCC4A92-5169-494E-BDCE-D9CECF548E0A}"/>
              </a:ext>
            </a:extLst>
          </p:cNvPr>
          <p:cNvSpPr txBox="1"/>
          <p:nvPr/>
        </p:nvSpPr>
        <p:spPr>
          <a:xfrm>
            <a:off x="364583" y="998224"/>
            <a:ext cx="3892801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/>
              <a:t>PROTEIN</a:t>
            </a:r>
            <a:endParaRPr lang="en-US" sz="2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4EF5F3-6958-9E42-BF20-01D7CBA6C90B}"/>
              </a:ext>
            </a:extLst>
          </p:cNvPr>
          <p:cNvSpPr txBox="1"/>
          <p:nvPr/>
        </p:nvSpPr>
        <p:spPr>
          <a:xfrm>
            <a:off x="4386851" y="978057"/>
            <a:ext cx="380578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/>
              <a:t>TOPPINGS</a:t>
            </a:r>
            <a:endParaRPr lang="en-US" sz="2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BD1632A-20B6-B449-AA08-BE3EC72FD201}"/>
              </a:ext>
            </a:extLst>
          </p:cNvPr>
          <p:cNvSpPr txBox="1"/>
          <p:nvPr/>
        </p:nvSpPr>
        <p:spPr>
          <a:xfrm>
            <a:off x="364583" y="3844269"/>
            <a:ext cx="380578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/>
              <a:t>CONDIMENTS</a:t>
            </a:r>
            <a:endParaRPr lang="en-US" sz="24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0F94DA-97BA-2545-9B29-BAACB1ED2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67757"/>
              </p:ext>
            </p:extLst>
          </p:nvPr>
        </p:nvGraphicFramePr>
        <p:xfrm>
          <a:off x="364583" y="1453715"/>
          <a:ext cx="3895425" cy="2414692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22009">
                  <a:extLst>
                    <a:ext uri="{9D8B030D-6E8A-4147-A177-3AD203B41FA5}">
                      <a16:colId xmlns:a16="http://schemas.microsoft.com/office/drawing/2014/main" val="4151985766"/>
                    </a:ext>
                  </a:extLst>
                </a:gridCol>
                <a:gridCol w="3073416">
                  <a:extLst>
                    <a:ext uri="{9D8B030D-6E8A-4147-A177-3AD203B41FA5}">
                      <a16:colId xmlns:a16="http://schemas.microsoft.com/office/drawing/2014/main" val="2191155067"/>
                    </a:ext>
                  </a:extLst>
                </a:gridCol>
              </a:tblGrid>
              <a:tr h="405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dirty="0"/>
                        <a:t>Chicken Caesar</a:t>
                      </a:r>
                      <a:endParaRPr lang="en-US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03360346"/>
                  </a:ext>
                </a:extLst>
              </a:tr>
              <a:tr h="405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Roast beef</a:t>
                      </a:r>
                      <a:endParaRPr lang="en-US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121169387"/>
                  </a:ext>
                </a:extLst>
              </a:tr>
              <a:tr h="405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Meatballs (L)/Reuben (D)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00492347"/>
                  </a:ext>
                </a:extLst>
              </a:tr>
              <a:tr h="380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Turkey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1551025"/>
                  </a:ext>
                </a:extLst>
              </a:tr>
              <a:tr h="380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Tuna salad 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84174285"/>
                  </a:ext>
                </a:extLst>
              </a:tr>
              <a:tr h="405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Ham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1551967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D91649-7AC7-804F-8E4C-844BF0763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246720"/>
              </p:ext>
            </p:extLst>
          </p:nvPr>
        </p:nvGraphicFramePr>
        <p:xfrm>
          <a:off x="364583" y="4235355"/>
          <a:ext cx="3895425" cy="2456127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22009">
                  <a:extLst>
                    <a:ext uri="{9D8B030D-6E8A-4147-A177-3AD203B41FA5}">
                      <a16:colId xmlns:a16="http://schemas.microsoft.com/office/drawing/2014/main" val="1601692684"/>
                    </a:ext>
                  </a:extLst>
                </a:gridCol>
                <a:gridCol w="3073416">
                  <a:extLst>
                    <a:ext uri="{9D8B030D-6E8A-4147-A177-3AD203B41FA5}">
                      <a16:colId xmlns:a16="http://schemas.microsoft.com/office/drawing/2014/main" val="3926543436"/>
                    </a:ext>
                  </a:extLst>
                </a:gridCol>
              </a:tblGrid>
              <a:tr h="422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dirty="0"/>
                        <a:t>Oil &amp; vinegar; Hummus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8199497"/>
                  </a:ext>
                </a:extLst>
              </a:tr>
              <a:tr h="422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Mustard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759197274"/>
                  </a:ext>
                </a:extLst>
              </a:tr>
              <a:tr h="422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Ranch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6432092"/>
                  </a:ext>
                </a:extLst>
              </a:tr>
              <a:tr h="3677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dirty="0"/>
                        <a:t>Mayonnaise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06967668"/>
                  </a:ext>
                </a:extLst>
              </a:tr>
              <a:tr h="3682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Italian dressing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67074657"/>
                  </a:ext>
                </a:extLst>
              </a:tr>
              <a:tr h="334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Buffalo sauce</a:t>
                      </a:r>
                      <a:endParaRPr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4706285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03997E-2EBA-744F-A1F7-9437B16D4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368507"/>
              </p:ext>
            </p:extLst>
          </p:nvPr>
        </p:nvGraphicFramePr>
        <p:xfrm>
          <a:off x="4366344" y="1465969"/>
          <a:ext cx="3895425" cy="3631336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22009">
                  <a:extLst>
                    <a:ext uri="{9D8B030D-6E8A-4147-A177-3AD203B41FA5}">
                      <a16:colId xmlns:a16="http://schemas.microsoft.com/office/drawing/2014/main" val="2983043125"/>
                    </a:ext>
                  </a:extLst>
                </a:gridCol>
                <a:gridCol w="3073416">
                  <a:extLst>
                    <a:ext uri="{9D8B030D-6E8A-4147-A177-3AD203B41FA5}">
                      <a16:colId xmlns:a16="http://schemas.microsoft.com/office/drawing/2014/main" val="3015868398"/>
                    </a:ext>
                  </a:extLst>
                </a:gridCol>
              </a:tblGrid>
              <a:tr h="405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Lettuce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973010118"/>
                  </a:ext>
                </a:extLst>
              </a:tr>
              <a:tr h="405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Tomatoes</a:t>
                      </a:r>
                      <a:endParaRPr lang="en-US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24826831"/>
                  </a:ext>
                </a:extLst>
              </a:tr>
              <a:tr h="405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Cucumbers</a:t>
                      </a:r>
                      <a:endParaRPr lang="en-US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24230711"/>
                  </a:ext>
                </a:extLst>
              </a:tr>
              <a:tr h="380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Bell peppers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49350258"/>
                  </a:ext>
                </a:extLst>
              </a:tr>
              <a:tr h="380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u="none" strike="noStrike" cap="none" dirty="0"/>
                        <a:t>Red onions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29705738"/>
                  </a:ext>
                </a:extLst>
              </a:tr>
              <a:tr h="405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Pickles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64838979"/>
                  </a:ext>
                </a:extLst>
              </a:tr>
              <a:tr h="405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u="none" strike="noStrike" cap="none" dirty="0"/>
                        <a:t>Avocado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19544254"/>
                  </a:ext>
                </a:extLst>
              </a:tr>
              <a:tr h="405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u="none" strike="noStrike" cap="none" dirty="0"/>
                        <a:t>Banana peppers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653337643"/>
                  </a:ext>
                </a:extLst>
              </a:tr>
              <a:tr h="405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Jalapenos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2752710"/>
                  </a:ext>
                </a:extLst>
              </a:tr>
            </a:tbl>
          </a:graphicData>
        </a:graphic>
      </p:graphicFrame>
      <p:pic>
        <p:nvPicPr>
          <p:cNvPr id="65" name="Google Shape;474;p25" descr="Yellow yield symbol" title="Yellow yield symbol">
            <a:extLst>
              <a:ext uri="{FF2B5EF4-FFF2-40B4-BE49-F238E27FC236}">
                <a16:creationId xmlns:a16="http://schemas.microsoft.com/office/drawing/2014/main" id="{B5D83DA0-FA18-DE4E-A246-6A946580963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466861" y="6324182"/>
            <a:ext cx="374904" cy="37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6"/>
          <p:cNvSpPr/>
          <p:nvPr/>
        </p:nvSpPr>
        <p:spPr>
          <a:xfrm>
            <a:off x="433892" y="1038434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510" name="Google Shape;510;p26"/>
          <p:cNvSpPr/>
          <p:nvPr/>
        </p:nvSpPr>
        <p:spPr>
          <a:xfrm>
            <a:off x="433892" y="1817205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511" name="Google Shape;511;p26"/>
          <p:cNvSpPr txBox="1"/>
          <p:nvPr/>
        </p:nvSpPr>
        <p:spPr>
          <a:xfrm>
            <a:off x="900236" y="1038990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Bread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6"/>
          <p:cNvSpPr txBox="1"/>
          <p:nvPr/>
        </p:nvSpPr>
        <p:spPr>
          <a:xfrm>
            <a:off x="900235" y="1821884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Protein</a:t>
            </a:r>
            <a:endParaRPr dirty="0"/>
          </a:p>
        </p:txBody>
      </p:sp>
      <p:sp>
        <p:nvSpPr>
          <p:cNvPr id="513" name="Google Shape;513;p26"/>
          <p:cNvSpPr/>
          <p:nvPr/>
        </p:nvSpPr>
        <p:spPr>
          <a:xfrm>
            <a:off x="4567450" y="1078595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514" name="Google Shape;514;p26"/>
          <p:cNvSpPr txBox="1"/>
          <p:nvPr/>
        </p:nvSpPr>
        <p:spPr>
          <a:xfrm>
            <a:off x="5033794" y="1078595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Toppings</a:t>
            </a:r>
            <a:endParaRPr dirty="0"/>
          </a:p>
        </p:txBody>
      </p:sp>
      <p:graphicFrame>
        <p:nvGraphicFramePr>
          <p:cNvPr id="515" name="Google Shape;515;p26"/>
          <p:cNvGraphicFramePr/>
          <p:nvPr>
            <p:extLst>
              <p:ext uri="{D42A27DB-BD31-4B8C-83A1-F6EECF244321}">
                <p14:modId xmlns:p14="http://schemas.microsoft.com/office/powerpoint/2010/main" val="2010022121"/>
              </p:ext>
            </p:extLst>
          </p:nvPr>
        </p:nvGraphicFramePr>
        <p:xfrm>
          <a:off x="900235" y="2365287"/>
          <a:ext cx="3043115" cy="2629623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76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dirty="0"/>
                        <a:t>Chicken Caesar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Roast beef</a:t>
                      </a:r>
                      <a:endParaRPr sz="20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Meatballs (lunch)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Reuben (dinner)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Turkey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Tuna salad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43959764"/>
                  </a:ext>
                </a:extLst>
              </a:tr>
              <a:tr h="413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07289862"/>
                  </a:ext>
                </a:extLst>
              </a:tr>
            </a:tbl>
          </a:graphicData>
        </a:graphic>
      </p:graphicFrame>
      <p:graphicFrame>
        <p:nvGraphicFramePr>
          <p:cNvPr id="516" name="Google Shape;516;p26"/>
          <p:cNvGraphicFramePr/>
          <p:nvPr>
            <p:extLst>
              <p:ext uri="{D42A27DB-BD31-4B8C-83A1-F6EECF244321}">
                <p14:modId xmlns:p14="http://schemas.microsoft.com/office/powerpoint/2010/main" val="3351807181"/>
              </p:ext>
            </p:extLst>
          </p:nvPr>
        </p:nvGraphicFramePr>
        <p:xfrm>
          <a:off x="5009907" y="1537929"/>
          <a:ext cx="2909776" cy="2965491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77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Lettuce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Tomatoes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Cucumbers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Bell peppers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Onions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Pickles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Avocado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Banana peppers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Jalapenos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43969248"/>
                  </a:ext>
                </a:extLst>
              </a:tr>
            </a:tbl>
          </a:graphicData>
        </a:graphic>
      </p:graphicFrame>
      <p:pic>
        <p:nvPicPr>
          <p:cNvPr id="517" name="Google Shape;517;p26" descr="Green check mark symbol" title="Green check mark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644" y="2437563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6" descr="Yellow yield symbol" title="Yellow yield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929644" y="3203106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6" descr="Green check mark symbol" title="Green check mark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7360" y="2393437"/>
            <a:ext cx="370295" cy="371119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26"/>
          <p:cNvSpPr/>
          <p:nvPr/>
        </p:nvSpPr>
        <p:spPr>
          <a:xfrm>
            <a:off x="4543563" y="4767804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521" name="Google Shape;521;p26"/>
          <p:cNvSpPr txBox="1"/>
          <p:nvPr/>
        </p:nvSpPr>
        <p:spPr>
          <a:xfrm>
            <a:off x="5033793" y="4776073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Dressing</a:t>
            </a:r>
            <a:endParaRPr dirty="0"/>
          </a:p>
        </p:txBody>
      </p:sp>
      <p:cxnSp>
        <p:nvCxnSpPr>
          <p:cNvPr id="522" name="Google Shape;52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3892" y="5406750"/>
            <a:ext cx="8102870" cy="0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23" name="Google Shape;523;p26"/>
          <p:cNvSpPr txBox="1"/>
          <p:nvPr/>
        </p:nvSpPr>
        <p:spPr>
          <a:xfrm>
            <a:off x="1890350" y="5467434"/>
            <a:ext cx="5354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a Veggie Pocket:</a:t>
            </a:r>
            <a:endParaRPr sz="12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Whole-wheat pita + tomatoes + cucumbers + bell pepper + jalapenos + avocado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382;p23" descr="Yellow yield symbol" title="Yellow yield symbol">
            <a:extLst>
              <a:ext uri="{FF2B5EF4-FFF2-40B4-BE49-F238E27FC236}">
                <a16:creationId xmlns:a16="http://schemas.microsoft.com/office/drawing/2014/main" id="{AEFD1C55-8695-FA4C-BF90-A9BAC140BF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85;p23" descr="Green check mark symbol" title="Green check mark symbol">
            <a:extLst>
              <a:ext uri="{FF2B5EF4-FFF2-40B4-BE49-F238E27FC236}">
                <a16:creationId xmlns:a16="http://schemas.microsoft.com/office/drawing/2014/main" id="{EA61ADBA-61D1-7141-8A6D-EEA56E0BBB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86;p23" descr="Red stop symbol" title="Red stop symbol">
            <a:extLst>
              <a:ext uri="{FF2B5EF4-FFF2-40B4-BE49-F238E27FC236}">
                <a16:creationId xmlns:a16="http://schemas.microsoft.com/office/drawing/2014/main" id="{4DE0515B-E8EC-474A-AC51-9D22F0324B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6" name="Google Shape;498;p25" descr="Moderate Sodium Symbol" title="Moderate Sodium Symbol">
            <a:extLst>
              <a:ext uri="{FF2B5EF4-FFF2-40B4-BE49-F238E27FC236}">
                <a16:creationId xmlns:a16="http://schemas.microsoft.com/office/drawing/2014/main" id="{F4E5FD7A-2DFB-6245-B921-E1F531D14F3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33195" y="2437563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519;p26" descr="Green check mark symbol" title="Green check mark symbol">
            <a:extLst>
              <a:ext uri="{FF2B5EF4-FFF2-40B4-BE49-F238E27FC236}">
                <a16:creationId xmlns:a16="http://schemas.microsoft.com/office/drawing/2014/main" id="{5FD106FD-1897-9C47-A714-90994EAC7F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7360" y="4078934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98;p25" descr="Moderate Sodium Symbol" title="Moderate Sodium Symbol">
            <a:extLst>
              <a:ext uri="{FF2B5EF4-FFF2-40B4-BE49-F238E27FC236}">
                <a16:creationId xmlns:a16="http://schemas.microsoft.com/office/drawing/2014/main" id="{C8A8C7C0-B383-A34D-A48E-F250DFF3845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64091" y="4078934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415;p23" descr="Low Sodium Symbol" title="Low Sodium Symbol">
            <a:extLst>
              <a:ext uri="{FF2B5EF4-FFF2-40B4-BE49-F238E27FC236}">
                <a16:creationId xmlns:a16="http://schemas.microsoft.com/office/drawing/2014/main" id="{70F03FE7-C582-334B-AA83-AD5436E0B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4091" y="2393437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518;p26" descr="Yellow yield symbol" title="Yellow yield symbol">
            <a:extLst>
              <a:ext uri="{FF2B5EF4-FFF2-40B4-BE49-F238E27FC236}">
                <a16:creationId xmlns:a16="http://schemas.microsoft.com/office/drawing/2014/main" id="{70865762-11BE-E949-B4FD-DA9E137EC1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929644" y="4020421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518;p26" descr="Yellow yield symbol" title="Yellow yield symbol">
            <a:extLst>
              <a:ext uri="{FF2B5EF4-FFF2-40B4-BE49-F238E27FC236}">
                <a16:creationId xmlns:a16="http://schemas.microsoft.com/office/drawing/2014/main" id="{00535F38-4544-8648-99CF-F77613EA90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929644" y="4588621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89;p25" descr="High Sodium Symbol" title="High Sodium Symbol">
            <a:extLst>
              <a:ext uri="{FF2B5EF4-FFF2-40B4-BE49-F238E27FC236}">
                <a16:creationId xmlns:a16="http://schemas.microsoft.com/office/drawing/2014/main" id="{EF85E41C-3D03-AD49-B1FF-12BBDD07946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33195" y="4588621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498;p25" descr="Moderate Sodium Symbol" title="Moderate Sodium Symbol">
            <a:extLst>
              <a:ext uri="{FF2B5EF4-FFF2-40B4-BE49-F238E27FC236}">
                <a16:creationId xmlns:a16="http://schemas.microsoft.com/office/drawing/2014/main" id="{D1F3B8D4-8895-0344-94A5-C5DE365C0B0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33195" y="4020421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415;p23" descr="Low Sodium Symbol" title="Low Sodium Symbol">
            <a:extLst>
              <a:ext uri="{FF2B5EF4-FFF2-40B4-BE49-F238E27FC236}">
                <a16:creationId xmlns:a16="http://schemas.microsoft.com/office/drawing/2014/main" id="{8C2A140F-96DD-5442-8C88-1A49B75C265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33195" y="320310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291EE0A9-5AA7-5241-82D3-A8A528E8D60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8240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81;p23" descr="Low Sodium Symbol" title="Low Sodium Symbol">
            <a:extLst>
              <a:ext uri="{FF2B5EF4-FFF2-40B4-BE49-F238E27FC236}">
                <a16:creationId xmlns:a16="http://schemas.microsoft.com/office/drawing/2014/main" id="{EACDE17D-6C4F-9347-91DF-8F6F47BE9D8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10012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84;p23" descr="High Sodium Symbol" title="High Sodium Symbol">
            <a:extLst>
              <a:ext uri="{FF2B5EF4-FFF2-40B4-BE49-F238E27FC236}">
                <a16:creationId xmlns:a16="http://schemas.microsoft.com/office/drawing/2014/main" id="{32F3108F-7E59-244C-8B41-9A4B60B37B0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87418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54;p22">
            <a:extLst>
              <a:ext uri="{FF2B5EF4-FFF2-40B4-BE49-F238E27FC236}">
                <a16:creationId xmlns:a16="http://schemas.microsoft.com/office/drawing/2014/main" id="{FD73EAB3-144B-3645-B231-575A686908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5281" y="283066"/>
            <a:ext cx="5772720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  <a:t>Build Your Own Sandwich</a:t>
            </a:r>
            <a:endParaRPr dirty="0"/>
          </a:p>
        </p:txBody>
      </p:sp>
      <p:pic>
        <p:nvPicPr>
          <p:cNvPr id="40" name="Google Shape;121;p15" descr="G4G Logo" title="G4G Logo">
            <a:extLst>
              <a:ext uri="{FF2B5EF4-FFF2-40B4-BE49-F238E27FC236}">
                <a16:creationId xmlns:a16="http://schemas.microsoft.com/office/drawing/2014/main" id="{034224E0-E59B-1A4C-B224-6CDAB0309DA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b="-5270"/>
          <a:stretch/>
        </p:blipFill>
        <p:spPr>
          <a:xfrm>
            <a:off x="7214616" y="54864"/>
            <a:ext cx="999179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184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6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descr="High Sodium Symbol" title="High Sodium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1362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 descr="Red stop symbol" title="Red stop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89" name="Google Shape;89;p14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15333" y="5256406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413632" y="5256406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86852" y="2020244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86852" y="2548067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86852" y="306497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86852" y="3656681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829" y="5256406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3907" y="5256406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3907" y="3656681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3907" y="2020244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3907" y="2548067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3907" y="306497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92;p14" descr="Green check mark symbol" title="Green check mark symbol">
            <a:extLst>
              <a:ext uri="{FF2B5EF4-FFF2-40B4-BE49-F238E27FC236}">
                <a16:creationId xmlns:a16="http://schemas.microsoft.com/office/drawing/2014/main" id="{FAF505BE-F3F4-AB48-868C-02AE4F4CB1D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67" y="2020244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05;p14" descr="Low Sodium Symbol" title="Low Sodium Symbol">
            <a:extLst>
              <a:ext uri="{FF2B5EF4-FFF2-40B4-BE49-F238E27FC236}">
                <a16:creationId xmlns:a16="http://schemas.microsoft.com/office/drawing/2014/main" id="{48FF39C6-CB5E-D340-99B7-A0080A62ED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829" y="2020244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92;p14" descr="Green check mark symbol" title="Green check mark symbol">
            <a:extLst>
              <a:ext uri="{FF2B5EF4-FFF2-40B4-BE49-F238E27FC236}">
                <a16:creationId xmlns:a16="http://schemas.microsoft.com/office/drawing/2014/main" id="{AAC1A240-3480-C94D-B39C-4FBDDB507AE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67" y="2548067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5;p14" descr="Low Sodium Symbol" title="Low Sodium Symbol">
            <a:extLst>
              <a:ext uri="{FF2B5EF4-FFF2-40B4-BE49-F238E27FC236}">
                <a16:creationId xmlns:a16="http://schemas.microsoft.com/office/drawing/2014/main" id="{B523BF4E-0E4B-BE47-92BC-EA853F2C17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829" y="2548067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92;p14" descr="Green check mark symbol" title="Green check mark symbol">
            <a:extLst>
              <a:ext uri="{FF2B5EF4-FFF2-40B4-BE49-F238E27FC236}">
                <a16:creationId xmlns:a16="http://schemas.microsoft.com/office/drawing/2014/main" id="{B4E9ECD2-B2EA-6040-8792-7EBEF7ED2A0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67" y="306497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05;p14" descr="Low Sodium Symbol" title="Low Sodium Symbol">
            <a:extLst>
              <a:ext uri="{FF2B5EF4-FFF2-40B4-BE49-F238E27FC236}">
                <a16:creationId xmlns:a16="http://schemas.microsoft.com/office/drawing/2014/main" id="{F1E89AD7-D279-E346-8814-B013E1E27B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829" y="306497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92;p14" descr="Green check mark symbol" title="Green check mark symbol">
            <a:extLst>
              <a:ext uri="{FF2B5EF4-FFF2-40B4-BE49-F238E27FC236}">
                <a16:creationId xmlns:a16="http://schemas.microsoft.com/office/drawing/2014/main" id="{9EA85FC6-5FB0-E646-9C1F-6A67F0EB353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67" y="3656681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05;p14" descr="Low Sodium Symbol" title="Low Sodium Symbol">
            <a:extLst>
              <a:ext uri="{FF2B5EF4-FFF2-40B4-BE49-F238E27FC236}">
                <a16:creationId xmlns:a16="http://schemas.microsoft.com/office/drawing/2014/main" id="{711595D3-F940-1C41-83BC-140324258E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829" y="3656681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89;p14" descr="Yellow yield symbol" title="Yellow yield symbol">
            <a:extLst>
              <a:ext uri="{FF2B5EF4-FFF2-40B4-BE49-F238E27FC236}">
                <a16:creationId xmlns:a16="http://schemas.microsoft.com/office/drawing/2014/main" id="{65F886D9-2A5D-9F4C-91EE-61F8FFDC52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15334" y="4725793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01;p14" descr="Moderate Sodium Symbol" title="Moderate Sodium Symbol">
            <a:extLst>
              <a:ext uri="{FF2B5EF4-FFF2-40B4-BE49-F238E27FC236}">
                <a16:creationId xmlns:a16="http://schemas.microsoft.com/office/drawing/2014/main" id="{C226D254-17AC-164E-AD4D-0DA6B30F18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829" y="4725793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37;p15" descr="Red stop symbol" title="Red stop symbol">
            <a:extLst>
              <a:ext uri="{FF2B5EF4-FFF2-40B4-BE49-F238E27FC236}">
                <a16:creationId xmlns:a16="http://schemas.microsoft.com/office/drawing/2014/main" id="{3FC11C64-FC57-A546-80B9-75AD3A33F81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5333" y="5799040"/>
            <a:ext cx="374904" cy="37490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35" name="Google Shape;102;p14" descr="Moderate Sodium Symbol" title="Moderate Sodium Symbol">
            <a:extLst>
              <a:ext uri="{FF2B5EF4-FFF2-40B4-BE49-F238E27FC236}">
                <a16:creationId xmlns:a16="http://schemas.microsoft.com/office/drawing/2014/main" id="{8E392CD8-A639-DE45-8C56-D350B0E1C9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829" y="5799040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0;p14" descr="Yellow yield symbol" title="Yellow yield symbol">
            <a:extLst>
              <a:ext uri="{FF2B5EF4-FFF2-40B4-BE49-F238E27FC236}">
                <a16:creationId xmlns:a16="http://schemas.microsoft.com/office/drawing/2014/main" id="{8ECE473C-D056-9A48-8B66-C73289399E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413632" y="4725793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37;p15" descr="Red stop symbol" title="Red stop symbol">
            <a:extLst>
              <a:ext uri="{FF2B5EF4-FFF2-40B4-BE49-F238E27FC236}">
                <a16:creationId xmlns:a16="http://schemas.microsoft.com/office/drawing/2014/main" id="{F4F285D6-A330-E24F-A445-A579E93B940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13631" y="5799040"/>
            <a:ext cx="374904" cy="37490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38" name="Google Shape;107;p14" descr="Low Sodium Symbol" title="Low Sodium Symbol">
            <a:extLst>
              <a:ext uri="{FF2B5EF4-FFF2-40B4-BE49-F238E27FC236}">
                <a16:creationId xmlns:a16="http://schemas.microsoft.com/office/drawing/2014/main" id="{B8F82949-0CFD-1549-9F40-BC11FBE221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3907" y="4725793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02;p14" descr="Moderate Sodium Symbol" title="Moderate Sodium Symbol">
            <a:extLst>
              <a:ext uri="{FF2B5EF4-FFF2-40B4-BE49-F238E27FC236}">
                <a16:creationId xmlns:a16="http://schemas.microsoft.com/office/drawing/2014/main" id="{C66626F3-93E5-534F-8A5A-CABE3FBF98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3907" y="5799040"/>
            <a:ext cx="262316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169;p17">
            <a:extLst>
              <a:ext uri="{FF2B5EF4-FFF2-40B4-BE49-F238E27FC236}">
                <a16:creationId xmlns:a16="http://schemas.microsoft.com/office/drawing/2014/main" id="{8BEFBF09-43A8-6446-AD02-D585F9FB2172}"/>
              </a:ext>
            </a:extLst>
          </p:cNvPr>
          <p:cNvSpPr txBox="1">
            <a:spLocks/>
          </p:cNvSpPr>
          <p:nvPr/>
        </p:nvSpPr>
        <p:spPr>
          <a:xfrm>
            <a:off x="2719947" y="340658"/>
            <a:ext cx="4820574" cy="549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600"/>
            </a:pPr>
            <a:r>
              <a:rPr lang="en-US" sz="2900" b="1" dirty="0">
                <a:latin typeface="Arial Black" panose="020B0604020202020204" pitchFamily="34" charset="0"/>
                <a:cs typeface="Arial" panose="020B0604020202020204" pitchFamily="34" charset="0"/>
              </a:rPr>
              <a:t>Station &lt;insert name&gt;</a:t>
            </a:r>
            <a:endParaRPr lang="en-US" sz="2900" dirty="0">
              <a:latin typeface="Arial Black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Google Shape;82;p14" descr="G4G Logo" title="G4G Logo"/>
          <p:cNvPicPr preferRelativeResize="0"/>
          <p:nvPr/>
        </p:nvPicPr>
        <p:blipFill rotWithShape="1">
          <a:blip r:embed="rId10">
            <a:alphaModFix/>
          </a:blip>
          <a:srcRect b="-5270"/>
          <a:stretch/>
        </p:blipFill>
        <p:spPr>
          <a:xfrm>
            <a:off x="1664208" y="73152"/>
            <a:ext cx="999179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4355BF-F1D8-BD48-9438-0BF6CB8B3135}"/>
              </a:ext>
            </a:extLst>
          </p:cNvPr>
          <p:cNvSpPr txBox="1"/>
          <p:nvPr/>
        </p:nvSpPr>
        <p:spPr>
          <a:xfrm>
            <a:off x="455321" y="1213499"/>
            <a:ext cx="3805785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&lt;Fill in your category&gt;</a:t>
            </a:r>
            <a:endParaRPr lang="en-US" sz="2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133106-831E-0A4D-BBB6-7B6537D52822}"/>
              </a:ext>
            </a:extLst>
          </p:cNvPr>
          <p:cNvSpPr txBox="1"/>
          <p:nvPr/>
        </p:nvSpPr>
        <p:spPr>
          <a:xfrm>
            <a:off x="4381455" y="1217414"/>
            <a:ext cx="4176081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&lt;Fill in your category&gt;</a:t>
            </a:r>
            <a:endParaRPr lang="en-US" sz="2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BB91AE-09B7-E14D-A373-A2069FDDB952}"/>
              </a:ext>
            </a:extLst>
          </p:cNvPr>
          <p:cNvSpPr txBox="1"/>
          <p:nvPr/>
        </p:nvSpPr>
        <p:spPr>
          <a:xfrm>
            <a:off x="455321" y="4094237"/>
            <a:ext cx="3805784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&lt;Fill in your category&gt;</a:t>
            </a:r>
            <a:endParaRPr lang="en-US" sz="2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A50DEC-837D-7A4C-B649-FB65BFCD81DA}"/>
              </a:ext>
            </a:extLst>
          </p:cNvPr>
          <p:cNvSpPr txBox="1"/>
          <p:nvPr/>
        </p:nvSpPr>
        <p:spPr>
          <a:xfrm>
            <a:off x="4381454" y="4089459"/>
            <a:ext cx="4176081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&lt;Fill in your category&gt;</a:t>
            </a:r>
            <a:endParaRPr lang="en-US" sz="26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2318CE-0637-6B40-8024-235A4A7D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57927"/>
              </p:ext>
            </p:extLst>
          </p:nvPr>
        </p:nvGraphicFramePr>
        <p:xfrm>
          <a:off x="461480" y="1832124"/>
          <a:ext cx="3805785" cy="2140508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79208">
                  <a:extLst>
                    <a:ext uri="{9D8B030D-6E8A-4147-A177-3AD203B41FA5}">
                      <a16:colId xmlns:a16="http://schemas.microsoft.com/office/drawing/2014/main" val="2852591125"/>
                    </a:ext>
                  </a:extLst>
                </a:gridCol>
                <a:gridCol w="2926577">
                  <a:extLst>
                    <a:ext uri="{9D8B030D-6E8A-4147-A177-3AD203B41FA5}">
                      <a16:colId xmlns:a16="http://schemas.microsoft.com/office/drawing/2014/main" val="1725157993"/>
                    </a:ext>
                  </a:extLst>
                </a:gridCol>
              </a:tblGrid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99866"/>
                  </a:ext>
                </a:extLst>
              </a:tr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13043"/>
                  </a:ext>
                </a:extLst>
              </a:tr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19665"/>
                  </a:ext>
                </a:extLst>
              </a:tr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795835"/>
                  </a:ext>
                </a:extLst>
              </a:tr>
            </a:tbl>
          </a:graphicData>
        </a:graphic>
      </p:graphicFrame>
      <p:graphicFrame>
        <p:nvGraphicFramePr>
          <p:cNvPr id="53" name="Table 3">
            <a:extLst>
              <a:ext uri="{FF2B5EF4-FFF2-40B4-BE49-F238E27FC236}">
                <a16:creationId xmlns:a16="http://schemas.microsoft.com/office/drawing/2014/main" id="{3A23F114-37B1-124F-9DC0-F209E43A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966013"/>
              </p:ext>
            </p:extLst>
          </p:nvPr>
        </p:nvGraphicFramePr>
        <p:xfrm>
          <a:off x="4381455" y="1848634"/>
          <a:ext cx="4176081" cy="2140508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964753">
                  <a:extLst>
                    <a:ext uri="{9D8B030D-6E8A-4147-A177-3AD203B41FA5}">
                      <a16:colId xmlns:a16="http://schemas.microsoft.com/office/drawing/2014/main" val="2852591125"/>
                    </a:ext>
                  </a:extLst>
                </a:gridCol>
                <a:gridCol w="3211328">
                  <a:extLst>
                    <a:ext uri="{9D8B030D-6E8A-4147-A177-3AD203B41FA5}">
                      <a16:colId xmlns:a16="http://schemas.microsoft.com/office/drawing/2014/main" val="1725157993"/>
                    </a:ext>
                  </a:extLst>
                </a:gridCol>
              </a:tblGrid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99866"/>
                  </a:ext>
                </a:extLst>
              </a:tr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13043"/>
                  </a:ext>
                </a:extLst>
              </a:tr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19665"/>
                  </a:ext>
                </a:extLst>
              </a:tr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795835"/>
                  </a:ext>
                </a:extLst>
              </a:tr>
            </a:tbl>
          </a:graphicData>
        </a:graphic>
      </p:graphicFrame>
      <p:graphicFrame>
        <p:nvGraphicFramePr>
          <p:cNvPr id="55" name="Table 3">
            <a:extLst>
              <a:ext uri="{FF2B5EF4-FFF2-40B4-BE49-F238E27FC236}">
                <a16:creationId xmlns:a16="http://schemas.microsoft.com/office/drawing/2014/main" id="{475CF818-9AE8-5748-85AF-241E8DBCC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61716"/>
              </p:ext>
            </p:extLst>
          </p:nvPr>
        </p:nvGraphicFramePr>
        <p:xfrm>
          <a:off x="455321" y="4644340"/>
          <a:ext cx="3805785" cy="2140508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79208">
                  <a:extLst>
                    <a:ext uri="{9D8B030D-6E8A-4147-A177-3AD203B41FA5}">
                      <a16:colId xmlns:a16="http://schemas.microsoft.com/office/drawing/2014/main" val="2852591125"/>
                    </a:ext>
                  </a:extLst>
                </a:gridCol>
                <a:gridCol w="2926577">
                  <a:extLst>
                    <a:ext uri="{9D8B030D-6E8A-4147-A177-3AD203B41FA5}">
                      <a16:colId xmlns:a16="http://schemas.microsoft.com/office/drawing/2014/main" val="1725157993"/>
                    </a:ext>
                  </a:extLst>
                </a:gridCol>
              </a:tblGrid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99866"/>
                  </a:ext>
                </a:extLst>
              </a:tr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13043"/>
                  </a:ext>
                </a:extLst>
              </a:tr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19665"/>
                  </a:ext>
                </a:extLst>
              </a:tr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795835"/>
                  </a:ext>
                </a:extLst>
              </a:tr>
            </a:tbl>
          </a:graphicData>
        </a:graphic>
      </p:graphicFrame>
      <p:graphicFrame>
        <p:nvGraphicFramePr>
          <p:cNvPr id="56" name="Table 3">
            <a:extLst>
              <a:ext uri="{FF2B5EF4-FFF2-40B4-BE49-F238E27FC236}">
                <a16:creationId xmlns:a16="http://schemas.microsoft.com/office/drawing/2014/main" id="{E390AECC-CED7-CF49-ADCC-CDDE4DD8F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88087"/>
              </p:ext>
            </p:extLst>
          </p:nvPr>
        </p:nvGraphicFramePr>
        <p:xfrm>
          <a:off x="4381454" y="4639775"/>
          <a:ext cx="4126320" cy="2140508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953258">
                  <a:extLst>
                    <a:ext uri="{9D8B030D-6E8A-4147-A177-3AD203B41FA5}">
                      <a16:colId xmlns:a16="http://schemas.microsoft.com/office/drawing/2014/main" val="2852591125"/>
                    </a:ext>
                  </a:extLst>
                </a:gridCol>
                <a:gridCol w="3173062">
                  <a:extLst>
                    <a:ext uri="{9D8B030D-6E8A-4147-A177-3AD203B41FA5}">
                      <a16:colId xmlns:a16="http://schemas.microsoft.com/office/drawing/2014/main" val="1725157993"/>
                    </a:ext>
                  </a:extLst>
                </a:gridCol>
              </a:tblGrid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99866"/>
                  </a:ext>
                </a:extLst>
              </a:tr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913043"/>
                  </a:ext>
                </a:extLst>
              </a:tr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19665"/>
                  </a:ext>
                </a:extLst>
              </a:tr>
              <a:tr h="5351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79583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0F3DA32-4E36-1241-8557-263F63E0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 &lt;insert</a:t>
            </a:r>
            <a:r>
              <a:rPr lang="en-US" baseline="0" dirty="0"/>
              <a:t> name&gt;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7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184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6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 descr="G4G Logo" title="G4G Logo"/>
          <p:cNvPicPr preferRelativeResize="0"/>
          <p:nvPr/>
        </p:nvPicPr>
        <p:blipFill rotWithShape="1">
          <a:blip r:embed="rId6">
            <a:alphaModFix/>
          </a:blip>
          <a:srcRect b="-5270"/>
          <a:stretch/>
        </p:blipFill>
        <p:spPr>
          <a:xfrm>
            <a:off x="1660172" y="71946"/>
            <a:ext cx="999179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 descr="High Sodium Symbol" title="High Sodium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1362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 descr="Red stop symbol" title="Red stop symbo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179" name="Google Shape;179;p17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2273" y="1700453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2273" y="2153579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78774" y="2153579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2273" y="268145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2273" y="3144678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7764" y="5607725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8773" y="1700453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8773" y="3636869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78773" y="5592037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8773" y="4156190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 descr="Green check mark symbol" title="Green check mark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8773" y="3144678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471" y="4156190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6057" y="6068823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7803" y="5630410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7814" y="1700453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7814" y="215357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7814" y="2686274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471" y="3144678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471" y="363686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471" y="5592037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7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471" y="4622936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04;p17" descr="Low Sodium Symbol" title="Low Sodium Symbol">
            <a:extLst>
              <a:ext uri="{FF2B5EF4-FFF2-40B4-BE49-F238E27FC236}">
                <a16:creationId xmlns:a16="http://schemas.microsoft.com/office/drawing/2014/main" id="{7B990394-67C3-5A46-93B8-8B3F9D2E63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471" y="215357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92;p17" descr="Green check mark symbol" title="Green check mark symbol">
            <a:extLst>
              <a:ext uri="{FF2B5EF4-FFF2-40B4-BE49-F238E27FC236}">
                <a16:creationId xmlns:a16="http://schemas.microsoft.com/office/drawing/2014/main" id="{CD7A652B-8906-194D-8A90-9C5E4A74178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8773" y="462293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37;p15" descr="Red stop symbol" title="Red stop symbol">
            <a:extLst>
              <a:ext uri="{FF2B5EF4-FFF2-40B4-BE49-F238E27FC236}">
                <a16:creationId xmlns:a16="http://schemas.microsoft.com/office/drawing/2014/main" id="{792C7DA1-92AD-D244-8816-C04BE438C30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27664" y="6070404"/>
            <a:ext cx="374904" cy="37490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46" name="Google Shape;103;p14" descr="Moderate Sodium Symbol" title="Moderate Sodium Symbol">
            <a:extLst>
              <a:ext uri="{FF2B5EF4-FFF2-40B4-BE49-F238E27FC236}">
                <a16:creationId xmlns:a16="http://schemas.microsoft.com/office/drawing/2014/main" id="{4B0F1C75-6A47-6A49-A920-73D655DE9A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7814" y="3144678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91;p17" descr="Yellow yield symbol" title="Yellow yield symbol">
            <a:extLst>
              <a:ext uri="{FF2B5EF4-FFF2-40B4-BE49-F238E27FC236}">
                <a16:creationId xmlns:a16="http://schemas.microsoft.com/office/drawing/2014/main" id="{AFB25B4A-D6BE-AA47-9523-C7037C65586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532274" y="4156190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91;p17" descr="Yellow yield symbol" title="Yellow yield symbol">
            <a:extLst>
              <a:ext uri="{FF2B5EF4-FFF2-40B4-BE49-F238E27FC236}">
                <a16:creationId xmlns:a16="http://schemas.microsoft.com/office/drawing/2014/main" id="{FAE5D515-4985-CE49-910C-04E341151B7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532274" y="3636869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37;p15" descr="Red stop symbol" title="Red stop symbol">
            <a:extLst>
              <a:ext uri="{FF2B5EF4-FFF2-40B4-BE49-F238E27FC236}">
                <a16:creationId xmlns:a16="http://schemas.microsoft.com/office/drawing/2014/main" id="{2F819D10-7ABE-9C41-976B-221501F3ED7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32273" y="4622936"/>
            <a:ext cx="374904" cy="37490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50" name="Google Shape;103;p14" descr="Moderate Sodium Symbol" title="Moderate Sodium Symbol">
            <a:extLst>
              <a:ext uri="{FF2B5EF4-FFF2-40B4-BE49-F238E27FC236}">
                <a16:creationId xmlns:a16="http://schemas.microsoft.com/office/drawing/2014/main" id="{F21D426D-C08B-6940-92D4-29735D9F39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471" y="1700453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268;p19" descr="High Sodium Symbol" title="High Sodium Symbol">
            <a:extLst>
              <a:ext uri="{FF2B5EF4-FFF2-40B4-BE49-F238E27FC236}">
                <a16:creationId xmlns:a16="http://schemas.microsoft.com/office/drawing/2014/main" id="{0FBF0B00-705E-6C4B-B936-1AB82C10B19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7814" y="3636869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268;p19" descr="High Sodium Symbol" title="High Sodium Symbol">
            <a:extLst>
              <a:ext uri="{FF2B5EF4-FFF2-40B4-BE49-F238E27FC236}">
                <a16:creationId xmlns:a16="http://schemas.microsoft.com/office/drawing/2014/main" id="{41A1903D-4457-0C4D-8660-B72484DB2B2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7814" y="4156190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03;p14" descr="Moderate Sodium Symbol" title="Moderate Sodium Symbol">
            <a:extLst>
              <a:ext uri="{FF2B5EF4-FFF2-40B4-BE49-F238E27FC236}">
                <a16:creationId xmlns:a16="http://schemas.microsoft.com/office/drawing/2014/main" id="{77F6C2F7-FA6A-5D4A-92D7-4A085244F3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7814" y="4622936"/>
            <a:ext cx="262316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3327575-9ADD-5F43-94F1-737ED99DD550}"/>
              </a:ext>
            </a:extLst>
          </p:cNvPr>
          <p:cNvSpPr txBox="1"/>
          <p:nvPr/>
        </p:nvSpPr>
        <p:spPr>
          <a:xfrm>
            <a:off x="455321" y="1178659"/>
            <a:ext cx="3805785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&lt;Fill in your category&gt;</a:t>
            </a:r>
            <a:endParaRPr lang="en-US" sz="2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D70630-8011-D642-BDD5-719E71F9F671}"/>
              </a:ext>
            </a:extLst>
          </p:cNvPr>
          <p:cNvSpPr txBox="1"/>
          <p:nvPr/>
        </p:nvSpPr>
        <p:spPr>
          <a:xfrm>
            <a:off x="455321" y="2599214"/>
            <a:ext cx="3805785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&lt;Fill in your category&gt;</a:t>
            </a:r>
            <a:endParaRPr lang="en-US" sz="2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D4BF66-EBAE-1548-AA6C-9A6CEB7D4D76}"/>
              </a:ext>
            </a:extLst>
          </p:cNvPr>
          <p:cNvSpPr txBox="1"/>
          <p:nvPr/>
        </p:nvSpPr>
        <p:spPr>
          <a:xfrm>
            <a:off x="499420" y="5068441"/>
            <a:ext cx="3849354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&lt;Fill in your category&gt;</a:t>
            </a:r>
            <a:endParaRPr lang="en-US" sz="26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27D45-35C6-8040-9378-B333AB1A5890}"/>
              </a:ext>
            </a:extLst>
          </p:cNvPr>
          <p:cNvSpPr txBox="1"/>
          <p:nvPr/>
        </p:nvSpPr>
        <p:spPr>
          <a:xfrm>
            <a:off x="4581758" y="1169226"/>
            <a:ext cx="3805785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&lt;Fill in your category&gt;</a:t>
            </a:r>
            <a:endParaRPr lang="en-US" sz="2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3F0DF-BCED-B94B-A68F-5BEB311963F1}"/>
              </a:ext>
            </a:extLst>
          </p:cNvPr>
          <p:cNvSpPr txBox="1"/>
          <p:nvPr/>
        </p:nvSpPr>
        <p:spPr>
          <a:xfrm>
            <a:off x="4527664" y="5053037"/>
            <a:ext cx="3849354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&lt;Fill in your category&gt;</a:t>
            </a:r>
            <a:endParaRPr lang="en-US" sz="2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49453DD-4D7A-3645-A502-475410824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5267"/>
              </p:ext>
            </p:extLst>
          </p:nvPr>
        </p:nvGraphicFramePr>
        <p:xfrm>
          <a:off x="441607" y="1728552"/>
          <a:ext cx="3835643" cy="822870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08977">
                  <a:extLst>
                    <a:ext uri="{9D8B030D-6E8A-4147-A177-3AD203B41FA5}">
                      <a16:colId xmlns:a16="http://schemas.microsoft.com/office/drawing/2014/main" val="276609860"/>
                    </a:ext>
                  </a:extLst>
                </a:gridCol>
                <a:gridCol w="3026666">
                  <a:extLst>
                    <a:ext uri="{9D8B030D-6E8A-4147-A177-3AD203B41FA5}">
                      <a16:colId xmlns:a16="http://schemas.microsoft.com/office/drawing/2014/main" val="2671745354"/>
                    </a:ext>
                  </a:extLst>
                </a:gridCol>
              </a:tblGrid>
              <a:tr h="4114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92507"/>
                  </a:ext>
                </a:extLst>
              </a:tr>
              <a:tr h="4114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72311"/>
                  </a:ext>
                </a:extLst>
              </a:tr>
            </a:tbl>
          </a:graphicData>
        </a:graphic>
      </p:graphicFrame>
      <p:graphicFrame>
        <p:nvGraphicFramePr>
          <p:cNvPr id="60" name="Table 2">
            <a:extLst>
              <a:ext uri="{FF2B5EF4-FFF2-40B4-BE49-F238E27FC236}">
                <a16:creationId xmlns:a16="http://schemas.microsoft.com/office/drawing/2014/main" id="{117825AC-E130-9846-BB19-234D0A28F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65375"/>
              </p:ext>
            </p:extLst>
          </p:nvPr>
        </p:nvGraphicFramePr>
        <p:xfrm>
          <a:off x="513131" y="5607724"/>
          <a:ext cx="3835643" cy="909253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08977">
                  <a:extLst>
                    <a:ext uri="{9D8B030D-6E8A-4147-A177-3AD203B41FA5}">
                      <a16:colId xmlns:a16="http://schemas.microsoft.com/office/drawing/2014/main" val="276609860"/>
                    </a:ext>
                  </a:extLst>
                </a:gridCol>
                <a:gridCol w="3026666">
                  <a:extLst>
                    <a:ext uri="{9D8B030D-6E8A-4147-A177-3AD203B41FA5}">
                      <a16:colId xmlns:a16="http://schemas.microsoft.com/office/drawing/2014/main" val="2671745354"/>
                    </a:ext>
                  </a:extLst>
                </a:gridCol>
              </a:tblGrid>
              <a:tr h="3930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92507"/>
                  </a:ext>
                </a:extLst>
              </a:tr>
              <a:tr h="5162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72311"/>
                  </a:ext>
                </a:extLst>
              </a:tr>
            </a:tbl>
          </a:graphicData>
        </a:graphic>
      </p:graphicFrame>
      <p:graphicFrame>
        <p:nvGraphicFramePr>
          <p:cNvPr id="61" name="Table 2">
            <a:extLst>
              <a:ext uri="{FF2B5EF4-FFF2-40B4-BE49-F238E27FC236}">
                <a16:creationId xmlns:a16="http://schemas.microsoft.com/office/drawing/2014/main" id="{5CD2A082-065D-D14F-B2B0-EC2967BC1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870260"/>
              </p:ext>
            </p:extLst>
          </p:nvPr>
        </p:nvGraphicFramePr>
        <p:xfrm>
          <a:off x="4527664" y="5600679"/>
          <a:ext cx="3835643" cy="909253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08977">
                  <a:extLst>
                    <a:ext uri="{9D8B030D-6E8A-4147-A177-3AD203B41FA5}">
                      <a16:colId xmlns:a16="http://schemas.microsoft.com/office/drawing/2014/main" val="276609860"/>
                    </a:ext>
                  </a:extLst>
                </a:gridCol>
                <a:gridCol w="3026666">
                  <a:extLst>
                    <a:ext uri="{9D8B030D-6E8A-4147-A177-3AD203B41FA5}">
                      <a16:colId xmlns:a16="http://schemas.microsoft.com/office/drawing/2014/main" val="2671745354"/>
                    </a:ext>
                  </a:extLst>
                </a:gridCol>
              </a:tblGrid>
              <a:tr h="3930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92507"/>
                  </a:ext>
                </a:extLst>
              </a:tr>
              <a:tr h="5162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72311"/>
                  </a:ext>
                </a:extLst>
              </a:tr>
            </a:tbl>
          </a:graphicData>
        </a:graphic>
      </p:graphicFrame>
      <p:graphicFrame>
        <p:nvGraphicFramePr>
          <p:cNvPr id="62" name="Table 2">
            <a:extLst>
              <a:ext uri="{FF2B5EF4-FFF2-40B4-BE49-F238E27FC236}">
                <a16:creationId xmlns:a16="http://schemas.microsoft.com/office/drawing/2014/main" id="{0A23D7A7-3380-E641-8907-E207FD9E7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59221"/>
              </p:ext>
            </p:extLst>
          </p:nvPr>
        </p:nvGraphicFramePr>
        <p:xfrm>
          <a:off x="425463" y="3138703"/>
          <a:ext cx="3835643" cy="1914332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08977">
                  <a:extLst>
                    <a:ext uri="{9D8B030D-6E8A-4147-A177-3AD203B41FA5}">
                      <a16:colId xmlns:a16="http://schemas.microsoft.com/office/drawing/2014/main" val="276609860"/>
                    </a:ext>
                  </a:extLst>
                </a:gridCol>
                <a:gridCol w="3026666">
                  <a:extLst>
                    <a:ext uri="{9D8B030D-6E8A-4147-A177-3AD203B41FA5}">
                      <a16:colId xmlns:a16="http://schemas.microsoft.com/office/drawing/2014/main" val="2671745354"/>
                    </a:ext>
                  </a:extLst>
                </a:gridCol>
              </a:tblGrid>
              <a:tr h="478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92507"/>
                  </a:ext>
                </a:extLst>
              </a:tr>
              <a:tr h="478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72311"/>
                  </a:ext>
                </a:extLst>
              </a:tr>
              <a:tr h="478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036283"/>
                  </a:ext>
                </a:extLst>
              </a:tr>
              <a:tr h="478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029"/>
                  </a:ext>
                </a:extLst>
              </a:tr>
            </a:tbl>
          </a:graphicData>
        </a:graphic>
      </p:graphicFrame>
      <p:graphicFrame>
        <p:nvGraphicFramePr>
          <p:cNvPr id="63" name="Table 2">
            <a:extLst>
              <a:ext uri="{FF2B5EF4-FFF2-40B4-BE49-F238E27FC236}">
                <a16:creationId xmlns:a16="http://schemas.microsoft.com/office/drawing/2014/main" id="{2B4A5B35-0DDC-784B-991E-E31F52AFF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79758"/>
              </p:ext>
            </p:extLst>
          </p:nvPr>
        </p:nvGraphicFramePr>
        <p:xfrm>
          <a:off x="4463511" y="1686575"/>
          <a:ext cx="3835643" cy="3344726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08977">
                  <a:extLst>
                    <a:ext uri="{9D8B030D-6E8A-4147-A177-3AD203B41FA5}">
                      <a16:colId xmlns:a16="http://schemas.microsoft.com/office/drawing/2014/main" val="276609860"/>
                    </a:ext>
                  </a:extLst>
                </a:gridCol>
                <a:gridCol w="3026666">
                  <a:extLst>
                    <a:ext uri="{9D8B030D-6E8A-4147-A177-3AD203B41FA5}">
                      <a16:colId xmlns:a16="http://schemas.microsoft.com/office/drawing/2014/main" val="2671745354"/>
                    </a:ext>
                  </a:extLst>
                </a:gridCol>
              </a:tblGrid>
              <a:tr h="477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92507"/>
                  </a:ext>
                </a:extLst>
              </a:tr>
              <a:tr h="477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72311"/>
                  </a:ext>
                </a:extLst>
              </a:tr>
              <a:tr h="477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81415"/>
                  </a:ext>
                </a:extLst>
              </a:tr>
              <a:tr h="477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2656"/>
                  </a:ext>
                </a:extLst>
              </a:tr>
              <a:tr h="477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09856"/>
                  </a:ext>
                </a:extLst>
              </a:tr>
              <a:tr h="477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48662"/>
                  </a:ext>
                </a:extLst>
              </a:tr>
              <a:tr h="477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990760"/>
                  </a:ext>
                </a:extLst>
              </a:tr>
            </a:tbl>
          </a:graphicData>
        </a:graphic>
      </p:graphicFrame>
      <p:sp>
        <p:nvSpPr>
          <p:cNvPr id="64" name="Google Shape;169;p17">
            <a:extLst>
              <a:ext uri="{FF2B5EF4-FFF2-40B4-BE49-F238E27FC236}">
                <a16:creationId xmlns:a16="http://schemas.microsoft.com/office/drawing/2014/main" id="{B6506EF9-DA37-1646-B29F-476A80105BAB}"/>
              </a:ext>
            </a:extLst>
          </p:cNvPr>
          <p:cNvSpPr txBox="1">
            <a:spLocks/>
          </p:cNvSpPr>
          <p:nvPr/>
        </p:nvSpPr>
        <p:spPr>
          <a:xfrm>
            <a:off x="2719947" y="340658"/>
            <a:ext cx="4820574" cy="549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600"/>
            </a:pPr>
            <a:r>
              <a:rPr lang="en-US" sz="2900" b="1" dirty="0">
                <a:latin typeface="Arial Black" panose="020B0604020202020204" pitchFamily="34" charset="0"/>
                <a:cs typeface="Arial" panose="020B0604020202020204" pitchFamily="34" charset="0"/>
              </a:rPr>
              <a:t>Station &lt;insert name&gt;</a:t>
            </a:r>
            <a:endParaRPr lang="en-US" sz="2900" dirty="0">
              <a:latin typeface="Arial Black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837E27-64E6-2447-BD26-01F5CFDB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 &lt;insert name&gt;</a:t>
            </a:r>
          </a:p>
        </p:txBody>
      </p:sp>
    </p:spTree>
    <p:extLst>
      <p:ext uri="{BB962C8B-B14F-4D97-AF65-F5344CB8AC3E}">
        <p14:creationId xmlns:p14="http://schemas.microsoft.com/office/powerpoint/2010/main" val="271362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503115" y="292179"/>
            <a:ext cx="6715629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  <a:t>Build Your Own &lt;insert name&gt;</a:t>
            </a:r>
            <a:endParaRPr dirty="0"/>
          </a:p>
        </p:txBody>
      </p:sp>
      <p:sp>
        <p:nvSpPr>
          <p:cNvPr id="124" name="Google Shape;124;p15"/>
          <p:cNvSpPr/>
          <p:nvPr/>
        </p:nvSpPr>
        <p:spPr>
          <a:xfrm>
            <a:off x="485438" y="1286465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125" name="Google Shape;125;p15"/>
          <p:cNvSpPr/>
          <p:nvPr/>
        </p:nvSpPr>
        <p:spPr>
          <a:xfrm>
            <a:off x="405900" y="3171736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26" name="Google Shape;126;p15"/>
          <p:cNvSpPr txBox="1"/>
          <p:nvPr/>
        </p:nvSpPr>
        <p:spPr>
          <a:xfrm>
            <a:off x="951153" y="1286465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Base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900236" y="3078059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Protein</a:t>
            </a:r>
            <a:endParaRPr dirty="0"/>
          </a:p>
        </p:txBody>
      </p:sp>
      <p:sp>
        <p:nvSpPr>
          <p:cNvPr id="128" name="Google Shape;128;p15"/>
          <p:cNvSpPr/>
          <p:nvPr/>
        </p:nvSpPr>
        <p:spPr>
          <a:xfrm>
            <a:off x="4338828" y="1286465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129" name="Google Shape;129;p15"/>
          <p:cNvSpPr txBox="1"/>
          <p:nvPr/>
        </p:nvSpPr>
        <p:spPr>
          <a:xfrm>
            <a:off x="4805172" y="1286465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Toppings</a:t>
            </a:r>
            <a:endParaRPr dirty="0"/>
          </a:p>
        </p:txBody>
      </p:sp>
      <p:graphicFrame>
        <p:nvGraphicFramePr>
          <p:cNvPr id="130" name="Google Shape;130;p15"/>
          <p:cNvGraphicFramePr/>
          <p:nvPr>
            <p:extLst>
              <p:ext uri="{D42A27DB-BD31-4B8C-83A1-F6EECF244321}">
                <p14:modId xmlns:p14="http://schemas.microsoft.com/office/powerpoint/2010/main" val="1784404921"/>
              </p:ext>
            </p:extLst>
          </p:nvPr>
        </p:nvGraphicFramePr>
        <p:xfrm>
          <a:off x="872244" y="3606749"/>
          <a:ext cx="4478980" cy="152790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89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9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45429535"/>
                  </a:ext>
                </a:extLst>
              </a:tr>
            </a:tbl>
          </a:graphicData>
        </a:graphic>
      </p:graphicFrame>
      <p:pic>
        <p:nvPicPr>
          <p:cNvPr id="131" name="Google Shape;131;p15" descr="Yellow yield symbol" title="Yellow yield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119883" y="4207086"/>
            <a:ext cx="374904" cy="3749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p15"/>
          <p:cNvGraphicFramePr/>
          <p:nvPr/>
        </p:nvGraphicFramePr>
        <p:xfrm>
          <a:off x="4805172" y="1803977"/>
          <a:ext cx="3195828" cy="102747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7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3" name="Google Shape;133;p15" descr="Yellow yield symbol" title="Yellow yield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4980929" y="2409969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 descr="Green check mark symbol" title="Green check mark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0929" y="1867038"/>
            <a:ext cx="370295" cy="371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05900" y="5290403"/>
            <a:ext cx="8023504" cy="1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36" name="Google Shape;136;p15"/>
          <p:cNvSpPr txBox="1"/>
          <p:nvPr/>
        </p:nvSpPr>
        <p:spPr>
          <a:xfrm>
            <a:off x="1119883" y="5550199"/>
            <a:ext cx="690423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a “Featured </a:t>
            </a:r>
            <a:r>
              <a:rPr lang="en-US" sz="2000" dirty="0"/>
              <a:t>M</a:t>
            </a:r>
            <a:r>
              <a:rPr lang="en-US" sz="2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eal</a:t>
            </a:r>
            <a:r>
              <a:rPr lang="en-US" sz="2000" dirty="0"/>
              <a:t>”</a:t>
            </a:r>
            <a:r>
              <a:rPr lang="en-US" sz="2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&lt;Base&gt; + &lt;protein&gt; + &lt;topping</a:t>
            </a:r>
            <a:r>
              <a:rPr lang="en-US" sz="2000" dirty="0"/>
              <a:t>&gt; + &lt;topping&gt; + &lt;topping&gt; + &lt;topping&gt;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5" descr="Red stop symbol" title="Red stop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883" y="4677522"/>
            <a:ext cx="374904" cy="37490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A6EA30-E23D-6A42-8D6E-BB2E7C6D0E7B}"/>
              </a:ext>
            </a:extLst>
          </p:cNvPr>
          <p:cNvGraphicFramePr>
            <a:graphicFrameLocks noGrp="1"/>
          </p:cNvGraphicFramePr>
          <p:nvPr/>
        </p:nvGraphicFramePr>
        <p:xfrm>
          <a:off x="872244" y="1846280"/>
          <a:ext cx="3466584" cy="101860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917672">
                  <a:extLst>
                    <a:ext uri="{9D8B030D-6E8A-4147-A177-3AD203B41FA5}">
                      <a16:colId xmlns:a16="http://schemas.microsoft.com/office/drawing/2014/main" val="3479906076"/>
                    </a:ext>
                  </a:extLst>
                </a:gridCol>
                <a:gridCol w="2548912">
                  <a:extLst>
                    <a:ext uri="{9D8B030D-6E8A-4147-A177-3AD203B41FA5}">
                      <a16:colId xmlns:a16="http://schemas.microsoft.com/office/drawing/2014/main" val="146162559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85682497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77551059"/>
                  </a:ext>
                </a:extLst>
              </a:tr>
            </a:tbl>
          </a:graphicData>
        </a:graphic>
      </p:graphicFrame>
      <p:pic>
        <p:nvPicPr>
          <p:cNvPr id="24" name="Google Shape;134;p15" descr="Green check mark symbol" title="Green check mark symbol">
            <a:extLst>
              <a:ext uri="{FF2B5EF4-FFF2-40B4-BE49-F238E27FC236}">
                <a16:creationId xmlns:a16="http://schemas.microsoft.com/office/drawing/2014/main" id="{39FDA7B7-EBCB-2D40-AA0F-C620590700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453" y="188967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33;p15" descr="Yellow yield symbol" title="Yellow yield symbol">
            <a:extLst>
              <a:ext uri="{FF2B5EF4-FFF2-40B4-BE49-F238E27FC236}">
                <a16:creationId xmlns:a16="http://schemas.microsoft.com/office/drawing/2014/main" id="{DB2AA019-9BDD-6244-A560-F656B6A5DF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87453" y="2416545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34;p15" descr="Green check mark symbol" title="Green check mark symbol">
            <a:extLst>
              <a:ext uri="{FF2B5EF4-FFF2-40B4-BE49-F238E27FC236}">
                <a16:creationId xmlns:a16="http://schemas.microsoft.com/office/drawing/2014/main" id="{0D71B3E3-EBB4-764A-A341-3E94896EFB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883" y="3680213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72;p17" descr="Yellow yield symbol" title="Yellow yield symbol">
            <a:extLst>
              <a:ext uri="{FF2B5EF4-FFF2-40B4-BE49-F238E27FC236}">
                <a16:creationId xmlns:a16="http://schemas.microsoft.com/office/drawing/2014/main" id="{8E921A8D-3CF6-074C-A7C5-DF6A6D0C13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75;p17" descr="Green check mark symbol" title="Green check mark symbol">
            <a:extLst>
              <a:ext uri="{FF2B5EF4-FFF2-40B4-BE49-F238E27FC236}">
                <a16:creationId xmlns:a16="http://schemas.microsoft.com/office/drawing/2014/main" id="{C4857D57-18D3-FC4D-AF14-37A8CCA957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76;p17" descr="Red stop symbol" title="Red stop symbol">
            <a:extLst>
              <a:ext uri="{FF2B5EF4-FFF2-40B4-BE49-F238E27FC236}">
                <a16:creationId xmlns:a16="http://schemas.microsoft.com/office/drawing/2014/main" id="{0CE73097-F41E-9340-9CFB-2A3BBB5AA6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8" name="Google Shape;121;p15" descr="G4G Logo" title="G4G Logo">
            <a:extLst>
              <a:ext uri="{FF2B5EF4-FFF2-40B4-BE49-F238E27FC236}">
                <a16:creationId xmlns:a16="http://schemas.microsoft.com/office/drawing/2014/main" id="{CCADB783-97C0-9942-9541-A1A36B1C05A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b="-5270"/>
          <a:stretch/>
        </p:blipFill>
        <p:spPr>
          <a:xfrm>
            <a:off x="7215359" y="59288"/>
            <a:ext cx="999179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0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503115" y="292179"/>
            <a:ext cx="6715629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  <a:t>Build Your Own &lt;insert name&gt;</a:t>
            </a:r>
            <a:endParaRPr dirty="0"/>
          </a:p>
        </p:txBody>
      </p:sp>
      <p:sp>
        <p:nvSpPr>
          <p:cNvPr id="124" name="Google Shape;124;p15"/>
          <p:cNvSpPr/>
          <p:nvPr/>
        </p:nvSpPr>
        <p:spPr>
          <a:xfrm>
            <a:off x="485438" y="1286465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125" name="Google Shape;125;p15"/>
          <p:cNvSpPr/>
          <p:nvPr/>
        </p:nvSpPr>
        <p:spPr>
          <a:xfrm>
            <a:off x="405900" y="3171736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26" name="Google Shape;126;p15"/>
          <p:cNvSpPr txBox="1"/>
          <p:nvPr/>
        </p:nvSpPr>
        <p:spPr>
          <a:xfrm>
            <a:off x="951153" y="1286465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Base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900236" y="3078059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Protein</a:t>
            </a:r>
            <a:endParaRPr dirty="0"/>
          </a:p>
        </p:txBody>
      </p:sp>
      <p:sp>
        <p:nvSpPr>
          <p:cNvPr id="128" name="Google Shape;128;p15"/>
          <p:cNvSpPr/>
          <p:nvPr/>
        </p:nvSpPr>
        <p:spPr>
          <a:xfrm>
            <a:off x="4338828" y="1286465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129" name="Google Shape;129;p15"/>
          <p:cNvSpPr txBox="1"/>
          <p:nvPr/>
        </p:nvSpPr>
        <p:spPr>
          <a:xfrm>
            <a:off x="4805172" y="1286465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Toppings</a:t>
            </a:r>
            <a:endParaRPr dirty="0"/>
          </a:p>
        </p:txBody>
      </p:sp>
      <p:graphicFrame>
        <p:nvGraphicFramePr>
          <p:cNvPr id="130" name="Google Shape;130;p15"/>
          <p:cNvGraphicFramePr/>
          <p:nvPr>
            <p:extLst>
              <p:ext uri="{D42A27DB-BD31-4B8C-83A1-F6EECF244321}">
                <p14:modId xmlns:p14="http://schemas.microsoft.com/office/powerpoint/2010/main" val="1986329059"/>
              </p:ext>
            </p:extLst>
          </p:nvPr>
        </p:nvGraphicFramePr>
        <p:xfrm>
          <a:off x="872244" y="3606749"/>
          <a:ext cx="3494016" cy="152790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92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45429535"/>
                  </a:ext>
                </a:extLst>
              </a:tr>
            </a:tbl>
          </a:graphicData>
        </a:graphic>
      </p:graphicFrame>
      <p:pic>
        <p:nvPicPr>
          <p:cNvPr id="131" name="Google Shape;131;p15" descr="Yellow yield symbol" title="Yellow yield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47966" y="4207086"/>
            <a:ext cx="374904" cy="3749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p15"/>
          <p:cNvGraphicFramePr/>
          <p:nvPr>
            <p:extLst>
              <p:ext uri="{D42A27DB-BD31-4B8C-83A1-F6EECF244321}">
                <p14:modId xmlns:p14="http://schemas.microsoft.com/office/powerpoint/2010/main" val="4198410397"/>
              </p:ext>
            </p:extLst>
          </p:nvPr>
        </p:nvGraphicFramePr>
        <p:xfrm>
          <a:off x="4805172" y="1803977"/>
          <a:ext cx="3195828" cy="167642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95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3" name="Google Shape;133;p15" descr="Yellow yield symbol" title="Yellow yield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4900559" y="3025549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 descr="Green check mark symbol" title="Green check mark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7415" y="1867036"/>
            <a:ext cx="370295" cy="371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05900" y="5290403"/>
            <a:ext cx="8023504" cy="1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36" name="Google Shape;136;p15"/>
          <p:cNvSpPr txBox="1"/>
          <p:nvPr/>
        </p:nvSpPr>
        <p:spPr>
          <a:xfrm>
            <a:off x="1119883" y="5550199"/>
            <a:ext cx="690423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a “Featured </a:t>
            </a:r>
            <a:r>
              <a:rPr lang="en-US" sz="2000" dirty="0"/>
              <a:t>M</a:t>
            </a:r>
            <a:r>
              <a:rPr lang="en-US" sz="2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eal</a:t>
            </a:r>
            <a:r>
              <a:rPr lang="en-US" sz="2000" dirty="0"/>
              <a:t>”</a:t>
            </a:r>
            <a:r>
              <a:rPr lang="en-US" sz="2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&lt;Base&gt; + &lt;protein&gt; + &lt;topping</a:t>
            </a:r>
            <a:r>
              <a:rPr lang="en-US" sz="2000" dirty="0"/>
              <a:t>&gt; + &lt;topping&gt; + &lt;topping&gt; + &lt;topping&gt;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5" descr="Red stop symbol" title="Red stop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431" y="4677938"/>
            <a:ext cx="374904" cy="37490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A6EA30-E23D-6A42-8D6E-BB2E7C6D0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43390"/>
              </p:ext>
            </p:extLst>
          </p:nvPr>
        </p:nvGraphicFramePr>
        <p:xfrm>
          <a:off x="872244" y="1846280"/>
          <a:ext cx="3466584" cy="101860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917672">
                  <a:extLst>
                    <a:ext uri="{9D8B030D-6E8A-4147-A177-3AD203B41FA5}">
                      <a16:colId xmlns:a16="http://schemas.microsoft.com/office/drawing/2014/main" val="3479906076"/>
                    </a:ext>
                  </a:extLst>
                </a:gridCol>
                <a:gridCol w="2548912">
                  <a:extLst>
                    <a:ext uri="{9D8B030D-6E8A-4147-A177-3AD203B41FA5}">
                      <a16:colId xmlns:a16="http://schemas.microsoft.com/office/drawing/2014/main" val="146162559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85682497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77551059"/>
                  </a:ext>
                </a:extLst>
              </a:tr>
            </a:tbl>
          </a:graphicData>
        </a:graphic>
      </p:graphicFrame>
      <p:pic>
        <p:nvPicPr>
          <p:cNvPr id="24" name="Google Shape;134;p15" descr="Green check mark symbol" title="Green check mark symbol">
            <a:extLst>
              <a:ext uri="{FF2B5EF4-FFF2-40B4-BE49-F238E27FC236}">
                <a16:creationId xmlns:a16="http://schemas.microsoft.com/office/drawing/2014/main" id="{39FDA7B7-EBCB-2D40-AA0F-C620590700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453" y="188967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33;p15" descr="Yellow yield symbol" title="Yellow yield symbol">
            <a:extLst>
              <a:ext uri="{FF2B5EF4-FFF2-40B4-BE49-F238E27FC236}">
                <a16:creationId xmlns:a16="http://schemas.microsoft.com/office/drawing/2014/main" id="{DB2AA019-9BDD-6244-A560-F656B6A5DF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87453" y="2416545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34;p15" descr="Green check mark symbol" title="Green check mark symbol">
            <a:extLst>
              <a:ext uri="{FF2B5EF4-FFF2-40B4-BE49-F238E27FC236}">
                <a16:creationId xmlns:a16="http://schemas.microsoft.com/office/drawing/2014/main" id="{0D71B3E3-EBB4-764A-A341-3E94896EFB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966" y="368980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72;p17" descr="Yellow yield symbol" title="Yellow yield symbol">
            <a:extLst>
              <a:ext uri="{FF2B5EF4-FFF2-40B4-BE49-F238E27FC236}">
                <a16:creationId xmlns:a16="http://schemas.microsoft.com/office/drawing/2014/main" id="{8E921A8D-3CF6-074C-A7C5-DF6A6D0C13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75;p17" descr="Green check mark symbol" title="Green check mark symbol">
            <a:extLst>
              <a:ext uri="{FF2B5EF4-FFF2-40B4-BE49-F238E27FC236}">
                <a16:creationId xmlns:a16="http://schemas.microsoft.com/office/drawing/2014/main" id="{C4857D57-18D3-FC4D-AF14-37A8CCA957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76;p17" descr="Red stop symbol" title="Red stop symbol">
            <a:extLst>
              <a:ext uri="{FF2B5EF4-FFF2-40B4-BE49-F238E27FC236}">
                <a16:creationId xmlns:a16="http://schemas.microsoft.com/office/drawing/2014/main" id="{0CE73097-F41E-9340-9CFB-2A3BBB5AA6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8" name="Google Shape;121;p15" descr="G4G Logo" title="G4G Logo">
            <a:extLst>
              <a:ext uri="{FF2B5EF4-FFF2-40B4-BE49-F238E27FC236}">
                <a16:creationId xmlns:a16="http://schemas.microsoft.com/office/drawing/2014/main" id="{CCADB783-97C0-9942-9541-A1A36B1C05A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b="-5270"/>
          <a:stretch/>
        </p:blipFill>
        <p:spPr>
          <a:xfrm>
            <a:off x="7214616" y="54864"/>
            <a:ext cx="999179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03;p14" descr="Moderate Sodium Symbol" title="Moderate Sodium Symbol">
            <a:extLst>
              <a:ext uri="{FF2B5EF4-FFF2-40B4-BE49-F238E27FC236}">
                <a16:creationId xmlns:a16="http://schemas.microsoft.com/office/drawing/2014/main" id="{408A9D15-E965-F848-B6F1-DEAFB8CA000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90314" y="1905851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03;p14" descr="Moderate Sodium Symbol" title="Moderate Sodium Symbol">
            <a:extLst>
              <a:ext uri="{FF2B5EF4-FFF2-40B4-BE49-F238E27FC236}">
                <a16:creationId xmlns:a16="http://schemas.microsoft.com/office/drawing/2014/main" id="{3131D3C3-DFE9-A840-AFFB-FF912F3A7F6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95406" y="2425891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03;p14" descr="Moderate Sodium Symbol" title="Moderate Sodium Symbol">
            <a:extLst>
              <a:ext uri="{FF2B5EF4-FFF2-40B4-BE49-F238E27FC236}">
                <a16:creationId xmlns:a16="http://schemas.microsoft.com/office/drawing/2014/main" id="{5FB99BCE-4A34-FB42-ABD7-250C3E4DBBB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05340" y="7208667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05;p14" descr="Low Sodium Symbol" title="Low Sodium Symbol">
            <a:extLst>
              <a:ext uri="{FF2B5EF4-FFF2-40B4-BE49-F238E27FC236}">
                <a16:creationId xmlns:a16="http://schemas.microsoft.com/office/drawing/2014/main" id="{59202043-43CF-0249-A000-DB0139B4286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57748" y="370904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05;p14" descr="Low Sodium Symbol" title="Low Sodium Symbol">
            <a:extLst>
              <a:ext uri="{FF2B5EF4-FFF2-40B4-BE49-F238E27FC236}">
                <a16:creationId xmlns:a16="http://schemas.microsoft.com/office/drawing/2014/main" id="{6981EC3A-6D31-9640-8D36-19D67F2BCA2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79564" y="7171397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83;p14" descr="High Sodium Symbol" title="High Sodium Symbol">
            <a:extLst>
              <a:ext uri="{FF2B5EF4-FFF2-40B4-BE49-F238E27FC236}">
                <a16:creationId xmlns:a16="http://schemas.microsoft.com/office/drawing/2014/main" id="{4C4806AA-A6C9-B94E-A4D2-581ED41AC02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12067" y="7171397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83;p14" descr="High Sodium Symbol" title="High Sodium Symbol">
            <a:extLst>
              <a:ext uri="{FF2B5EF4-FFF2-40B4-BE49-F238E27FC236}">
                <a16:creationId xmlns:a16="http://schemas.microsoft.com/office/drawing/2014/main" id="{574F9A32-B74D-7847-9700-DDCAA58E3A5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87553" y="4684827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03;p14" descr="Moderate Sodium Symbol" title="Moderate Sodium Symbol">
            <a:extLst>
              <a:ext uri="{FF2B5EF4-FFF2-40B4-BE49-F238E27FC236}">
                <a16:creationId xmlns:a16="http://schemas.microsoft.com/office/drawing/2014/main" id="{F0D09115-9158-8A48-B477-BDE4D840589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68959" y="4217920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03;p14" descr="Moderate Sodium Symbol" title="Moderate Sodium Symbol">
            <a:extLst>
              <a:ext uri="{FF2B5EF4-FFF2-40B4-BE49-F238E27FC236}">
                <a16:creationId xmlns:a16="http://schemas.microsoft.com/office/drawing/2014/main" id="{EB2ED2E6-594F-764C-84C3-2EAE6E9E0B8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88453" y="1852406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05;p14" descr="Low Sodium Symbol" title="Low Sodium Symbol">
            <a:extLst>
              <a:ext uri="{FF2B5EF4-FFF2-40B4-BE49-F238E27FC236}">
                <a16:creationId xmlns:a16="http://schemas.microsoft.com/office/drawing/2014/main" id="{0FA1B1F7-6D55-2140-9C96-21263A3EFD2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88453" y="3025549"/>
            <a:ext cx="281365" cy="37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44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042AD3-D372-7D4C-944E-A661B374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24408"/>
            <a:ext cx="7886700" cy="809183"/>
          </a:xfrm>
        </p:spPr>
        <p:txBody>
          <a:bodyPr/>
          <a:lstStyle/>
          <a:p>
            <a:pPr algn="ctr"/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val="44842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2286000" y="240459"/>
            <a:ext cx="4572000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latin typeface="Arial Black"/>
                <a:ea typeface="Arial Black"/>
                <a:cs typeface="Arial Black"/>
                <a:sym typeface="Arial Black"/>
              </a:rPr>
              <a:t>Fitness Bar</a:t>
            </a:r>
            <a:endParaRPr dirty="0"/>
          </a:p>
        </p:txBody>
      </p:sp>
      <p:pic>
        <p:nvPicPr>
          <p:cNvPr id="170" name="Google Shape;170;p17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184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6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 descr="High Sodium Symbol" title="High Sodium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1362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 descr="Red stop symbol" title="Red stop symb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178" name="Google Shape;178;p17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94233" y="1702245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3044" y="1702245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3044" y="2202538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94233" y="2202538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3044" y="2681751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3044" y="3146841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3044" y="364534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3044" y="4162838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3044" y="4634210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3044" y="5633069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3044" y="6106395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233" y="3146841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233" y="4162838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 descr="Yellow yield symbol" title="Yellow yield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494233" y="5726757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233" y="4634210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 descr="Green check mark symbol" title="Green check mark symb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233" y="3645346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382" y="2202538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382" y="4162838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119" y="364534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119" y="4162838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119" y="4634210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119" y="5632321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119" y="6110209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119" y="1702245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119" y="2202538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119" y="3146841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119" y="2683790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382" y="3146841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382" y="3645346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382" y="5726757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7" descr="Moderate Sodium Symbol" title="Moderate Sodium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382" y="4634210"/>
            <a:ext cx="262316" cy="37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7" descr="Low Sodium Symbol" title="Low Sodium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382" y="1702245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82;p14" descr="G4G Logo" title="G4G Logo">
            <a:extLst>
              <a:ext uri="{FF2B5EF4-FFF2-40B4-BE49-F238E27FC236}">
                <a16:creationId xmlns:a16="http://schemas.microsoft.com/office/drawing/2014/main" id="{4257C3BE-0CDA-7242-AF9B-150DFC5EF70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b="-5270"/>
          <a:stretch/>
        </p:blipFill>
        <p:spPr>
          <a:xfrm>
            <a:off x="1664208" y="73152"/>
            <a:ext cx="999179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5BC9E1A-FEA1-604C-B48B-91A3F64D67D8}"/>
              </a:ext>
            </a:extLst>
          </p:cNvPr>
          <p:cNvSpPr txBox="1"/>
          <p:nvPr/>
        </p:nvSpPr>
        <p:spPr>
          <a:xfrm>
            <a:off x="221389" y="1233574"/>
            <a:ext cx="3805785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BASE</a:t>
            </a:r>
            <a:endParaRPr lang="en-US" sz="2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5392D4-B77F-B743-9414-F7976B98FF57}"/>
              </a:ext>
            </a:extLst>
          </p:cNvPr>
          <p:cNvSpPr txBox="1"/>
          <p:nvPr/>
        </p:nvSpPr>
        <p:spPr>
          <a:xfrm>
            <a:off x="4373141" y="1201893"/>
            <a:ext cx="3805785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FRUIT</a:t>
            </a:r>
            <a:endParaRPr lang="en-US" sz="2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E5E604-D5A9-4743-9F84-3FF8A011FC32}"/>
              </a:ext>
            </a:extLst>
          </p:cNvPr>
          <p:cNvSpPr txBox="1"/>
          <p:nvPr/>
        </p:nvSpPr>
        <p:spPr>
          <a:xfrm>
            <a:off x="314638" y="2699644"/>
            <a:ext cx="3805785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TOPPINGS</a:t>
            </a:r>
            <a:endParaRPr lang="en-US" sz="2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AF3B5D-D904-D043-924D-DFFA26BFBEB1}"/>
              </a:ext>
            </a:extLst>
          </p:cNvPr>
          <p:cNvSpPr txBox="1"/>
          <p:nvPr/>
        </p:nvSpPr>
        <p:spPr>
          <a:xfrm>
            <a:off x="314637" y="5173664"/>
            <a:ext cx="3805785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CONDIMENTS</a:t>
            </a:r>
            <a:endParaRPr lang="en-US" sz="2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F4AFED-AB76-A040-90D6-8130CF9C29C1}"/>
              </a:ext>
            </a:extLst>
          </p:cNvPr>
          <p:cNvSpPr txBox="1"/>
          <p:nvPr/>
        </p:nvSpPr>
        <p:spPr>
          <a:xfrm>
            <a:off x="4572000" y="5130776"/>
            <a:ext cx="3805785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600" b="1" dirty="0"/>
              <a:t>VEGETABLES</a:t>
            </a:r>
            <a:endParaRPr lang="en-US" sz="26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482F15-1279-B143-9FC3-996A35269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899624"/>
              </p:ext>
            </p:extLst>
          </p:nvPr>
        </p:nvGraphicFramePr>
        <p:xfrm>
          <a:off x="452368" y="1636694"/>
          <a:ext cx="3704709" cy="1077206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742147">
                  <a:extLst>
                    <a:ext uri="{9D8B030D-6E8A-4147-A177-3AD203B41FA5}">
                      <a16:colId xmlns:a16="http://schemas.microsoft.com/office/drawing/2014/main" val="3402452973"/>
                    </a:ext>
                  </a:extLst>
                </a:gridCol>
                <a:gridCol w="2962562">
                  <a:extLst>
                    <a:ext uri="{9D8B030D-6E8A-4147-A177-3AD203B41FA5}">
                      <a16:colId xmlns:a16="http://schemas.microsoft.com/office/drawing/2014/main" val="3887120281"/>
                    </a:ext>
                  </a:extLst>
                </a:gridCol>
              </a:tblGrid>
              <a:tr h="538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Yogurt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02919535"/>
                  </a:ext>
                </a:extLst>
              </a:tr>
              <a:tr h="538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Cottage cheese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3327221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589639D-2085-1648-85F9-A9C0A8928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016584"/>
              </p:ext>
            </p:extLst>
          </p:nvPr>
        </p:nvGraphicFramePr>
        <p:xfrm>
          <a:off x="351292" y="3123340"/>
          <a:ext cx="3805785" cy="1953856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29207">
                  <a:extLst>
                    <a:ext uri="{9D8B030D-6E8A-4147-A177-3AD203B41FA5}">
                      <a16:colId xmlns:a16="http://schemas.microsoft.com/office/drawing/2014/main" val="878179318"/>
                    </a:ext>
                  </a:extLst>
                </a:gridCol>
                <a:gridCol w="2976578">
                  <a:extLst>
                    <a:ext uri="{9D8B030D-6E8A-4147-A177-3AD203B41FA5}">
                      <a16:colId xmlns:a16="http://schemas.microsoft.com/office/drawing/2014/main" val="3591784624"/>
                    </a:ext>
                  </a:extLst>
                </a:gridCol>
              </a:tblGrid>
              <a:tr h="4884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Granola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17166597"/>
                  </a:ext>
                </a:extLst>
              </a:tr>
              <a:tr h="4884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Mixed nuts</a:t>
                      </a:r>
                      <a:endParaRPr sz="2400" b="1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820186991"/>
                  </a:ext>
                </a:extLst>
              </a:tr>
              <a:tr h="4884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Salsa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0957510"/>
                  </a:ext>
                </a:extLst>
              </a:tr>
              <a:tr h="4884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Jalapenos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39285859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D8EE0D-0F93-0F43-9049-15CCE83E7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982566"/>
              </p:ext>
            </p:extLst>
          </p:nvPr>
        </p:nvGraphicFramePr>
        <p:xfrm>
          <a:off x="355300" y="5621629"/>
          <a:ext cx="3805785" cy="1005850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77748">
                  <a:extLst>
                    <a:ext uri="{9D8B030D-6E8A-4147-A177-3AD203B41FA5}">
                      <a16:colId xmlns:a16="http://schemas.microsoft.com/office/drawing/2014/main" val="1867565779"/>
                    </a:ext>
                  </a:extLst>
                </a:gridCol>
                <a:gridCol w="2928037">
                  <a:extLst>
                    <a:ext uri="{9D8B030D-6E8A-4147-A177-3AD203B41FA5}">
                      <a16:colId xmlns:a16="http://schemas.microsoft.com/office/drawing/2014/main" val="1494476381"/>
                    </a:ext>
                  </a:extLst>
                </a:gridCol>
              </a:tblGrid>
              <a:tr h="538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Cream cheese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Peanut butter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Butter</a:t>
                      </a:r>
                      <a:endParaRPr lang="en-US" sz="11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51848151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73036F-87CB-7749-8B00-43BC9A203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871999"/>
              </p:ext>
            </p:extLst>
          </p:nvPr>
        </p:nvGraphicFramePr>
        <p:xfrm>
          <a:off x="4503044" y="5617948"/>
          <a:ext cx="3910939" cy="995813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783460">
                  <a:extLst>
                    <a:ext uri="{9D8B030D-6E8A-4147-A177-3AD203B41FA5}">
                      <a16:colId xmlns:a16="http://schemas.microsoft.com/office/drawing/2014/main" val="28726810"/>
                    </a:ext>
                  </a:extLst>
                </a:gridCol>
                <a:gridCol w="3127479">
                  <a:extLst>
                    <a:ext uri="{9D8B030D-6E8A-4147-A177-3AD203B41FA5}">
                      <a16:colId xmlns:a16="http://schemas.microsoft.com/office/drawing/2014/main" val="1281793487"/>
                    </a:ext>
                  </a:extLst>
                </a:gridCol>
              </a:tblGrid>
              <a:tr h="4537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Carrot sticks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394954293"/>
                  </a:ext>
                </a:extLst>
              </a:tr>
              <a:tr h="538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Celery sticks</a:t>
                      </a:r>
                      <a:endParaRPr lang="en-US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887262"/>
                  </a:ext>
                </a:extLst>
              </a:tr>
            </a:tbl>
          </a:graphicData>
        </a:graphic>
      </p:graphicFrame>
      <p:graphicFrame>
        <p:nvGraphicFramePr>
          <p:cNvPr id="52" name="Table 3">
            <a:extLst>
              <a:ext uri="{FF2B5EF4-FFF2-40B4-BE49-F238E27FC236}">
                <a16:creationId xmlns:a16="http://schemas.microsoft.com/office/drawing/2014/main" id="{D20B729F-D9D8-0D43-A754-1108837A9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14908"/>
              </p:ext>
            </p:extLst>
          </p:nvPr>
        </p:nvGraphicFramePr>
        <p:xfrm>
          <a:off x="4503044" y="1640703"/>
          <a:ext cx="3805785" cy="3419248"/>
        </p:xfrm>
        <a:graphic>
          <a:graphicData uri="http://schemas.openxmlformats.org/drawingml/2006/table">
            <a:tbl>
              <a:tblPr firstRow="1" bandRow="1">
                <a:tableStyleId>{7F01B8C6-F606-4A14-B687-E5C730D37CDC}</a:tableStyleId>
              </a:tblPr>
              <a:tblGrid>
                <a:gridCol w="829207">
                  <a:extLst>
                    <a:ext uri="{9D8B030D-6E8A-4147-A177-3AD203B41FA5}">
                      <a16:colId xmlns:a16="http://schemas.microsoft.com/office/drawing/2014/main" val="878179318"/>
                    </a:ext>
                  </a:extLst>
                </a:gridCol>
                <a:gridCol w="2976578">
                  <a:extLst>
                    <a:ext uri="{9D8B030D-6E8A-4147-A177-3AD203B41FA5}">
                      <a16:colId xmlns:a16="http://schemas.microsoft.com/office/drawing/2014/main" val="3591784624"/>
                    </a:ext>
                  </a:extLst>
                </a:gridCol>
              </a:tblGrid>
              <a:tr h="4884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Cantaloupe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17166597"/>
                  </a:ext>
                </a:extLst>
              </a:tr>
              <a:tr h="4884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Grapes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820186991"/>
                  </a:ext>
                </a:extLst>
              </a:tr>
              <a:tr h="4884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Watermelon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0957510"/>
                  </a:ext>
                </a:extLst>
              </a:tr>
              <a:tr h="4884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Pineapple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392858596"/>
                  </a:ext>
                </a:extLst>
              </a:tr>
              <a:tr h="4884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Honeydew</a:t>
                      </a:r>
                      <a:endParaRPr sz="2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51367930"/>
                  </a:ext>
                </a:extLst>
              </a:tr>
              <a:tr h="4884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Cranberries</a:t>
                      </a:r>
                      <a:endParaRPr sz="2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8581746"/>
                  </a:ext>
                </a:extLst>
              </a:tr>
              <a:tr h="4884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Blueberries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509027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2286000" y="283066"/>
            <a:ext cx="4572000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  <a:t>Build Your Own </a:t>
            </a:r>
            <a:b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  <a:t>Breakfast Burrito</a:t>
            </a:r>
            <a:endParaRPr dirty="0"/>
          </a:p>
        </p:txBody>
      </p:sp>
      <p:pic>
        <p:nvPicPr>
          <p:cNvPr id="121" name="Google Shape;121;p15" descr="G4G Logo" title="G4G Logo"/>
          <p:cNvPicPr preferRelativeResize="0"/>
          <p:nvPr/>
        </p:nvPicPr>
        <p:blipFill rotWithShape="1">
          <a:blip r:embed="rId3">
            <a:alphaModFix/>
          </a:blip>
          <a:srcRect b="-5270"/>
          <a:stretch/>
        </p:blipFill>
        <p:spPr>
          <a:xfrm>
            <a:off x="7214616" y="54864"/>
            <a:ext cx="999179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485438" y="1286465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125" name="Google Shape;125;p15"/>
          <p:cNvSpPr/>
          <p:nvPr/>
        </p:nvSpPr>
        <p:spPr>
          <a:xfrm>
            <a:off x="484809" y="2052598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26" name="Google Shape;126;p15"/>
          <p:cNvSpPr txBox="1"/>
          <p:nvPr/>
        </p:nvSpPr>
        <p:spPr>
          <a:xfrm>
            <a:off x="951153" y="1286465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Tortilla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951152" y="2058950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Protein</a:t>
            </a:r>
            <a:endParaRPr dirty="0"/>
          </a:p>
        </p:txBody>
      </p:sp>
      <p:sp>
        <p:nvSpPr>
          <p:cNvPr id="128" name="Google Shape;128;p15"/>
          <p:cNvSpPr/>
          <p:nvPr/>
        </p:nvSpPr>
        <p:spPr>
          <a:xfrm>
            <a:off x="4338828" y="1286465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129" name="Google Shape;129;p15"/>
          <p:cNvSpPr txBox="1"/>
          <p:nvPr/>
        </p:nvSpPr>
        <p:spPr>
          <a:xfrm>
            <a:off x="4805172" y="1286465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Toppings</a:t>
            </a:r>
            <a:endParaRPr dirty="0"/>
          </a:p>
        </p:txBody>
      </p:sp>
      <p:graphicFrame>
        <p:nvGraphicFramePr>
          <p:cNvPr id="130" name="Google Shape;130;p15"/>
          <p:cNvGraphicFramePr/>
          <p:nvPr>
            <p:extLst>
              <p:ext uri="{D42A27DB-BD31-4B8C-83A1-F6EECF244321}">
                <p14:modId xmlns:p14="http://schemas.microsoft.com/office/powerpoint/2010/main" val="2875530402"/>
              </p:ext>
            </p:extLst>
          </p:nvPr>
        </p:nvGraphicFramePr>
        <p:xfrm>
          <a:off x="951152" y="2569176"/>
          <a:ext cx="2909777" cy="151515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93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Ground beef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dirty="0"/>
                        <a:t>Turkey links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dirty="0"/>
                        <a:t>Bacon</a:t>
                      </a:r>
                      <a:endParaRPr sz="20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Chorizo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1" name="Google Shape;131;p15" descr="Yellow yield symbol" title="Yellow yield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108009" y="2624726"/>
            <a:ext cx="374904" cy="3749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p15"/>
          <p:cNvGraphicFramePr/>
          <p:nvPr>
            <p:extLst>
              <p:ext uri="{D42A27DB-BD31-4B8C-83A1-F6EECF244321}">
                <p14:modId xmlns:p14="http://schemas.microsoft.com/office/powerpoint/2010/main" val="3402434612"/>
              </p:ext>
            </p:extLst>
          </p:nvPr>
        </p:nvGraphicFramePr>
        <p:xfrm>
          <a:off x="4805172" y="1803976"/>
          <a:ext cx="3624232" cy="2828764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100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36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Potatoes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Spinach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Tomatoes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Onions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Mushrooms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Jalapenos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1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White rice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Shredded cheese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3" name="Google Shape;133;p15" descr="Yellow yield symbol" title="Yellow yield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4935908" y="404723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 descr="Green check mark symbol" title="Green check mark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6637" y="2461748"/>
            <a:ext cx="370295" cy="371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5900" y="5098840"/>
            <a:ext cx="8102870" cy="0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36" name="Google Shape;136;p15"/>
          <p:cNvSpPr txBox="1"/>
          <p:nvPr/>
        </p:nvSpPr>
        <p:spPr>
          <a:xfrm>
            <a:off x="1975739" y="5290403"/>
            <a:ext cx="519252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a </a:t>
            </a:r>
            <a:r>
              <a:rPr lang="en-US" sz="200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Spicy Beef Burrito</a:t>
            </a:r>
            <a:r>
              <a:rPr lang="en-US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Whole-wheat tortilla + ground beef + potatoes + spinach + jalapenos + onions + tomatoes + shredded cheese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5" descr="Red stop symbol" title="Red stop symb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008" y="3429011"/>
            <a:ext cx="374904" cy="37490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1" name="Google Shape;172;p17" descr="Yellow yield symbol" title="Yellow yield symbol">
            <a:extLst>
              <a:ext uri="{FF2B5EF4-FFF2-40B4-BE49-F238E27FC236}">
                <a16:creationId xmlns:a16="http://schemas.microsoft.com/office/drawing/2014/main" id="{B0CA2019-6F4A-9340-A749-2829B8FA5B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75;p17" descr="Green check mark symbol" title="Green check mark symbol">
            <a:extLst>
              <a:ext uri="{FF2B5EF4-FFF2-40B4-BE49-F238E27FC236}">
                <a16:creationId xmlns:a16="http://schemas.microsoft.com/office/drawing/2014/main" id="{8503E8B7-649F-C84E-A0CF-00F74C053C5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6;p17" descr="Red stop symbol" title="Red stop symbol">
            <a:extLst>
              <a:ext uri="{FF2B5EF4-FFF2-40B4-BE49-F238E27FC236}">
                <a16:creationId xmlns:a16="http://schemas.microsoft.com/office/drawing/2014/main" id="{1618D20D-50F7-DF41-95BE-521FE675AF8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4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81D22560-AF60-144F-A0E1-E842CD923E9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2184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381;p23" descr="Low Sodium Symbol" title="Low Sodium Symbol">
            <a:extLst>
              <a:ext uri="{FF2B5EF4-FFF2-40B4-BE49-F238E27FC236}">
                <a16:creationId xmlns:a16="http://schemas.microsoft.com/office/drawing/2014/main" id="{432337C9-3186-5E40-AEED-903117AB406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3956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84;p23" descr="High Sodium Symbol" title="High Sodium Symbol">
            <a:extLst>
              <a:ext uri="{FF2B5EF4-FFF2-40B4-BE49-F238E27FC236}">
                <a16:creationId xmlns:a16="http://schemas.microsoft.com/office/drawing/2014/main" id="{42ADB143-5FA0-0D42-BAB2-C6BE56D16BE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1362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83AEB94E-0BBA-BC47-B81E-BD07B408306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08611" y="2652968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0C5878FE-F549-5C45-90FE-27B36E83855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15831" y="3429011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81;p23" descr="Low Sodium Symbol" title="Low Sodium Symbol">
            <a:extLst>
              <a:ext uri="{FF2B5EF4-FFF2-40B4-BE49-F238E27FC236}">
                <a16:creationId xmlns:a16="http://schemas.microsoft.com/office/drawing/2014/main" id="{6F4DB97E-7C7B-FF42-B639-1707645EA56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60582" y="2484504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81;p23" descr="Low Sodium Symbol" title="Low Sodium Symbol">
            <a:extLst>
              <a:ext uri="{FF2B5EF4-FFF2-40B4-BE49-F238E27FC236}">
                <a16:creationId xmlns:a16="http://schemas.microsoft.com/office/drawing/2014/main" id="{4345EAF0-93F1-BE4C-A219-AFECD7B3DE2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51071" y="3855670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64D9B5CC-218A-8049-8A45-FFA2E9BB8DF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0595" y="4234684"/>
            <a:ext cx="262316" cy="37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2286000" y="283066"/>
            <a:ext cx="4572000" cy="611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  <a:t>Build Your Own </a:t>
            </a:r>
            <a:b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240" b="1" dirty="0">
                <a:latin typeface="Arial Black"/>
                <a:ea typeface="Arial Black"/>
                <a:cs typeface="Arial Black"/>
                <a:sym typeface="Arial Black"/>
              </a:rPr>
              <a:t>Breakfast Bowl</a:t>
            </a:r>
            <a:endParaRPr dirty="0"/>
          </a:p>
        </p:txBody>
      </p:sp>
      <p:sp>
        <p:nvSpPr>
          <p:cNvPr id="147" name="Google Shape;147;p16"/>
          <p:cNvSpPr/>
          <p:nvPr/>
        </p:nvSpPr>
        <p:spPr>
          <a:xfrm>
            <a:off x="401356" y="1303969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148" name="Google Shape;148;p16"/>
          <p:cNvSpPr/>
          <p:nvPr/>
        </p:nvSpPr>
        <p:spPr>
          <a:xfrm>
            <a:off x="4567578" y="1307592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49" name="Google Shape;149;p16"/>
          <p:cNvSpPr txBox="1"/>
          <p:nvPr/>
        </p:nvSpPr>
        <p:spPr>
          <a:xfrm>
            <a:off x="900236" y="1305543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Base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5053966" y="1274285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Protein</a:t>
            </a:r>
            <a:endParaRPr dirty="0"/>
          </a:p>
        </p:txBody>
      </p:sp>
      <p:sp>
        <p:nvSpPr>
          <p:cNvPr id="151" name="Google Shape;151;p16"/>
          <p:cNvSpPr/>
          <p:nvPr/>
        </p:nvSpPr>
        <p:spPr>
          <a:xfrm>
            <a:off x="4567578" y="3604698"/>
            <a:ext cx="466344" cy="4663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152" name="Google Shape;152;p16"/>
          <p:cNvSpPr txBox="1"/>
          <p:nvPr/>
        </p:nvSpPr>
        <p:spPr>
          <a:xfrm>
            <a:off x="5021521" y="3609377"/>
            <a:ext cx="2909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Your Toppings</a:t>
            </a:r>
            <a:endParaRPr dirty="0"/>
          </a:p>
        </p:txBody>
      </p:sp>
      <p:graphicFrame>
        <p:nvGraphicFramePr>
          <p:cNvPr id="153" name="Google Shape;153;p16"/>
          <p:cNvGraphicFramePr/>
          <p:nvPr>
            <p:extLst>
              <p:ext uri="{D42A27DB-BD31-4B8C-83A1-F6EECF244321}">
                <p14:modId xmlns:p14="http://schemas.microsoft.com/office/powerpoint/2010/main" val="1106174877"/>
              </p:ext>
            </p:extLst>
          </p:nvPr>
        </p:nvGraphicFramePr>
        <p:xfrm>
          <a:off x="5053966" y="1759783"/>
          <a:ext cx="3144751" cy="140210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83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Ground beef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Turkey links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Chorizo</a:t>
                      </a:r>
                      <a:endParaRPr sz="2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4" name="Google Shape;154;p16" descr="Yellow yield symbol" title="Yellow yield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131355" y="1766289"/>
            <a:ext cx="374904" cy="3749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16"/>
          <p:cNvGraphicFramePr/>
          <p:nvPr>
            <p:extLst>
              <p:ext uri="{D42A27DB-BD31-4B8C-83A1-F6EECF244321}">
                <p14:modId xmlns:p14="http://schemas.microsoft.com/office/powerpoint/2010/main" val="177710156"/>
              </p:ext>
            </p:extLst>
          </p:nvPr>
        </p:nvGraphicFramePr>
        <p:xfrm>
          <a:off x="5057053" y="4054170"/>
          <a:ext cx="2995541" cy="212475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792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Spinach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Tomatoes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Onions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Mushrooms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Jalapenos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Shredded cheese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6" name="Google Shape;156;p16" descr="Yellow yield symbol" title="Yellow yield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100592" y="5723260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 descr="Green check mark symbol" title="Green check mark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2378" y="4654432"/>
            <a:ext cx="370295" cy="3711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16"/>
          <p:cNvGraphicFramePr/>
          <p:nvPr>
            <p:extLst>
              <p:ext uri="{D42A27DB-BD31-4B8C-83A1-F6EECF244321}">
                <p14:modId xmlns:p14="http://schemas.microsoft.com/office/powerpoint/2010/main" val="2577164235"/>
              </p:ext>
            </p:extLst>
          </p:nvPr>
        </p:nvGraphicFramePr>
        <p:xfrm>
          <a:off x="497739" y="1832296"/>
          <a:ext cx="2995540" cy="1210350"/>
        </p:xfrm>
        <a:graphic>
          <a:graphicData uri="http://schemas.openxmlformats.org/drawingml/2006/table">
            <a:tbl>
              <a:tblPr firstRow="1" bandRow="1">
                <a:noFill/>
                <a:tableStyleId>{7F01B8C6-F606-4A14-B687-E5C730D37CDC}</a:tableStyleId>
              </a:tblPr>
              <a:tblGrid>
                <a:gridCol w="792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Potatoes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Spinach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White rice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Google Shape;159;p16" descr="Green check mark symbol" title="Green check mark 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941" y="2028564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 descr="Yellow yield symbol" title="Yellow yield symb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29941" y="2595951"/>
            <a:ext cx="374904" cy="3749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088698" y="3904520"/>
            <a:ext cx="945" cy="2825384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62" name="Google Shape;162;p16"/>
          <p:cNvSpPr txBox="1"/>
          <p:nvPr/>
        </p:nvSpPr>
        <p:spPr>
          <a:xfrm>
            <a:off x="401356" y="4441022"/>
            <a:ext cx="332521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a Savory Chorizo Bowl: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Potatoes + chorizo + spinach + onions + mushrooms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9880" y="3904520"/>
            <a:ext cx="3859763" cy="0"/>
          </a:xfrm>
          <a:prstGeom prst="straightConnector1">
            <a:avLst/>
          </a:prstGeom>
          <a:noFill/>
          <a:ln w="38100" cap="flat" cmpd="sng">
            <a:solidFill>
              <a:srgbClr val="5597D3"/>
            </a:solidFill>
            <a:prstDash val="lgDash"/>
            <a:round/>
            <a:headEnd type="none" w="sm" len="sm"/>
            <a:tailEnd type="none" w="sm" len="sm"/>
          </a:ln>
        </p:spPr>
      </p:cxnSp>
      <p:pic>
        <p:nvPicPr>
          <p:cNvPr id="164" name="Google Shape;164;p16" descr="Red stop symbol" title="Red stop symb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0073" y="2485212"/>
            <a:ext cx="374904" cy="37490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5" name="Google Shape;172;p17" descr="Yellow yield symbol" title="Yellow yield symbol">
            <a:extLst>
              <a:ext uri="{FF2B5EF4-FFF2-40B4-BE49-F238E27FC236}">
                <a16:creationId xmlns:a16="http://schemas.microsoft.com/office/drawing/2014/main" id="{9AEB55D7-9567-3F45-8A8B-69D0B4DFAF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312296" y="7132622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75;p17" descr="Green check mark symbol" title="Green check mark symbol">
            <a:extLst>
              <a:ext uri="{FF2B5EF4-FFF2-40B4-BE49-F238E27FC236}">
                <a16:creationId xmlns:a16="http://schemas.microsoft.com/office/drawing/2014/main" id="{71842317-D1A4-BA42-BF41-C2EAFB39938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9467" y="7132622"/>
            <a:ext cx="370295" cy="37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76;p17" descr="Red stop symbol" title="Red stop symbol">
            <a:extLst>
              <a:ext uri="{FF2B5EF4-FFF2-40B4-BE49-F238E27FC236}">
                <a16:creationId xmlns:a16="http://schemas.microsoft.com/office/drawing/2014/main" id="{EEDB5113-5554-B04D-B5B4-EEC74AF1B0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9735" y="7132622"/>
            <a:ext cx="374904" cy="37490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8" name="Google Shape;121;p15" descr="G4G Logo" title="G4G Logo">
            <a:extLst>
              <a:ext uri="{FF2B5EF4-FFF2-40B4-BE49-F238E27FC236}">
                <a16:creationId xmlns:a16="http://schemas.microsoft.com/office/drawing/2014/main" id="{43300C3A-AF7B-464E-ACC8-6AD793478F4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b="-5270"/>
          <a:stretch/>
        </p:blipFill>
        <p:spPr>
          <a:xfrm>
            <a:off x="7214616" y="54864"/>
            <a:ext cx="999179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94;p17" descr="Low Sodium Symbol" title="Low Sodium Symbol">
            <a:extLst>
              <a:ext uri="{FF2B5EF4-FFF2-40B4-BE49-F238E27FC236}">
                <a16:creationId xmlns:a16="http://schemas.microsoft.com/office/drawing/2014/main" id="{0B0B5058-255B-FA40-A6BF-744B20151CC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2673" y="4640330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94;p17" descr="Low Sodium Symbol" title="Low Sodium Symbol">
            <a:extLst>
              <a:ext uri="{FF2B5EF4-FFF2-40B4-BE49-F238E27FC236}">
                <a16:creationId xmlns:a16="http://schemas.microsoft.com/office/drawing/2014/main" id="{ECD41D6E-4776-C34F-9C66-2F286BF6FEC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5283" y="2028564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94;p17" descr="Low Sodium Symbol" title="Low Sodium Symbol">
            <a:extLst>
              <a:ext uri="{FF2B5EF4-FFF2-40B4-BE49-F238E27FC236}">
                <a16:creationId xmlns:a16="http://schemas.microsoft.com/office/drawing/2014/main" id="{67286F6F-02DE-4042-88FA-DF7CE8CB63D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048" y="2575878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133DD59A-3523-3B40-A3EA-10CB6A30C14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2184" y="7132622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81;p23" descr="Low Sodium Symbol" title="Low Sodium Symbol">
            <a:extLst>
              <a:ext uri="{FF2B5EF4-FFF2-40B4-BE49-F238E27FC236}">
                <a16:creationId xmlns:a16="http://schemas.microsoft.com/office/drawing/2014/main" id="{08CF668D-DDD5-E443-B592-736C42410DE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3956" y="7132622"/>
            <a:ext cx="281365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84;p23" descr="High Sodium Symbol" title="High Sodium Symbol">
            <a:extLst>
              <a:ext uri="{FF2B5EF4-FFF2-40B4-BE49-F238E27FC236}">
                <a16:creationId xmlns:a16="http://schemas.microsoft.com/office/drawing/2014/main" id="{D1E292F8-3A70-1943-9778-B632D9A2F65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1362" y="7132622"/>
            <a:ext cx="267837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0AD933E1-5F23-A548-8BD4-3D972E49B24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93262" y="5699007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0E477E5D-D392-2D42-97A9-8770BE8AC35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9171" y="1773936"/>
            <a:ext cx="262316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80;p23" descr="Moderate Sodium Symbol" title="Moderate Sodium Symbol">
            <a:extLst>
              <a:ext uri="{FF2B5EF4-FFF2-40B4-BE49-F238E27FC236}">
                <a16:creationId xmlns:a16="http://schemas.microsoft.com/office/drawing/2014/main" id="{7B9A63A7-165A-9744-9685-3A12414A2DF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98213" y="2485212"/>
            <a:ext cx="262316" cy="37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1019</Words>
  <Application>Microsoft Macintosh PowerPoint</Application>
  <PresentationFormat>On-screen Show (4:3)</PresentationFormat>
  <Paragraphs>338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Arial Black</vt:lpstr>
      <vt:lpstr>Office Theme</vt:lpstr>
      <vt:lpstr> Go for Green® Menu Board &amp;  Build Your Own Templates</vt:lpstr>
      <vt:lpstr>Station &lt;insert name&gt;</vt:lpstr>
      <vt:lpstr>Station &lt;insert name&gt;</vt:lpstr>
      <vt:lpstr>Build Your Own &lt;insert name&gt;</vt:lpstr>
      <vt:lpstr>Build Your Own &lt;insert name&gt;</vt:lpstr>
      <vt:lpstr>SAMPLES</vt:lpstr>
      <vt:lpstr>Fitness Bar</vt:lpstr>
      <vt:lpstr>Build Your Own  Breakfast Burrito</vt:lpstr>
      <vt:lpstr>Build Your Own  Breakfast Bowl</vt:lpstr>
      <vt:lpstr>Build Your Own  Fitness Bowl</vt:lpstr>
      <vt:lpstr>Salad Bar</vt:lpstr>
      <vt:lpstr>Build Your Own Salad</vt:lpstr>
      <vt:lpstr>Mongolian Grill</vt:lpstr>
      <vt:lpstr>Build Your Own Bowl</vt:lpstr>
      <vt:lpstr>Taco Bar</vt:lpstr>
      <vt:lpstr>Build Your Own Burrito Bowl</vt:lpstr>
      <vt:lpstr>Deli Bar</vt:lpstr>
      <vt:lpstr>Build Your Own Sandwich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Breakfast</dc:title>
  <dc:creator>Katie  Kirkpatrick</dc:creator>
  <cp:lastModifiedBy>Microsoft Office User</cp:lastModifiedBy>
  <cp:revision>180</cp:revision>
  <dcterms:created xsi:type="dcterms:W3CDTF">2016-10-03T17:46:22Z</dcterms:created>
  <dcterms:modified xsi:type="dcterms:W3CDTF">2022-01-18T19:23:07Z</dcterms:modified>
</cp:coreProperties>
</file>